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  <p:sldMasterId id="2147483650" r:id="rId2"/>
    <p:sldMasterId id="2147483656" r:id="rId3"/>
  </p:sldMasterIdLst>
  <p:notesMasterIdLst>
    <p:notesMasterId r:id="rId33"/>
  </p:notesMasterIdLst>
  <p:sldIdLst>
    <p:sldId id="256" r:id="rId4"/>
    <p:sldId id="405" r:id="rId5"/>
    <p:sldId id="374" r:id="rId6"/>
    <p:sldId id="259" r:id="rId7"/>
    <p:sldId id="424" r:id="rId8"/>
    <p:sldId id="428" r:id="rId9"/>
    <p:sldId id="345" r:id="rId10"/>
    <p:sldId id="349" r:id="rId11"/>
    <p:sldId id="431" r:id="rId12"/>
    <p:sldId id="432" r:id="rId13"/>
    <p:sldId id="350" r:id="rId14"/>
    <p:sldId id="429" r:id="rId15"/>
    <p:sldId id="414" r:id="rId16"/>
    <p:sldId id="391" r:id="rId17"/>
    <p:sldId id="351" r:id="rId18"/>
    <p:sldId id="394" r:id="rId19"/>
    <p:sldId id="393" r:id="rId20"/>
    <p:sldId id="396" r:id="rId21"/>
    <p:sldId id="305" r:id="rId22"/>
    <p:sldId id="363" r:id="rId23"/>
    <p:sldId id="419" r:id="rId24"/>
    <p:sldId id="402" r:id="rId25"/>
    <p:sldId id="427" r:id="rId26"/>
    <p:sldId id="306" r:id="rId27"/>
    <p:sldId id="403" r:id="rId28"/>
    <p:sldId id="404" r:id="rId29"/>
    <p:sldId id="425" r:id="rId30"/>
    <p:sldId id="426" r:id="rId31"/>
    <p:sldId id="344" r:id="rId32"/>
  </p:sldIdLst>
  <p:sldSz cx="7562850" cy="1069181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26" autoAdjust="0"/>
  </p:normalViewPr>
  <p:slideViewPr>
    <p:cSldViewPr>
      <p:cViewPr>
        <p:scale>
          <a:sx n="75" d="100"/>
          <a:sy n="75" d="100"/>
        </p:scale>
        <p:origin x="-3060" y="13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1122302676648"/>
          <c:y val="3.1044528637256374E-2"/>
          <c:w val="0.87692761729179947"/>
          <c:h val="0.83881650276080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2.9893100389975363E-3"/>
                  <c:y val="-0.292065896582061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2903,6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46550194987751E-3"/>
                  <c:y val="-0.427866873650675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946550194987751E-3"/>
                  <c:y val="-0.400534137348102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839650584963253E-3"/>
                  <c:y val="-0.416288768214943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4732750974938755E-3"/>
                  <c:y val="-0.429278315922855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2903.6</c:v>
                </c:pt>
                <c:pt idx="1">
                  <c:v>3453</c:v>
                </c:pt>
                <c:pt idx="2">
                  <c:v>3366.6</c:v>
                </c:pt>
                <c:pt idx="3">
                  <c:v>5497.1</c:v>
                </c:pt>
                <c:pt idx="4">
                  <c:v>8591.7999999999993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889280"/>
        <c:axId val="248030336"/>
      </c:barChart>
      <c:catAx>
        <c:axId val="24788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248030336"/>
        <c:crosses val="autoZero"/>
        <c:auto val="1"/>
        <c:lblAlgn val="ctr"/>
        <c:lblOffset val="100"/>
        <c:noMultiLvlLbl val="0"/>
      </c:catAx>
      <c:valAx>
        <c:axId val="24803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889280"/>
        <c:crosses val="autoZero"/>
        <c:crossBetween val="between"/>
      </c:valAx>
      <c:spPr>
        <a:noFill/>
        <a:ln w="25406">
          <a:noFill/>
        </a:ln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28660849629754"/>
          <c:y val="4.5625233402929843E-2"/>
          <c:w val="0.88971339150370243"/>
          <c:h val="0.74756810060939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81.099999999999994</c:v>
                </c:pt>
                <c:pt idx="1">
                  <c:v>87.4</c:v>
                </c:pt>
                <c:pt idx="2">
                  <c:v>89.8</c:v>
                </c:pt>
                <c:pt idx="3">
                  <c:v>53.5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486216409597868E-2"/>
                  <c:y val="2.4539772981979663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18,9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71847007998219E-2"/>
                  <c:y val="2.4539772981980526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657477606398599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200292905598735E-2"/>
                  <c:y val="4.9079545963960844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18.899999999999999</c:v>
                </c:pt>
                <c:pt idx="1">
                  <c:v>12.6</c:v>
                </c:pt>
                <c:pt idx="2">
                  <c:v>10.199999999999999</c:v>
                </c:pt>
                <c:pt idx="3">
                  <c:v>46.5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062720"/>
        <c:axId val="248064256"/>
      </c:barChart>
      <c:catAx>
        <c:axId val="24806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8064256"/>
        <c:crosses val="autoZero"/>
        <c:auto val="1"/>
        <c:lblAlgn val="ctr"/>
        <c:lblOffset val="100"/>
        <c:noMultiLvlLbl val="0"/>
      </c:catAx>
      <c:valAx>
        <c:axId val="2480642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480627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Единый сельскохозяйственный налог</c:v>
                </c:pt>
                <c:pt idx="1">
                  <c:v>НДФЛ</c:v>
                </c:pt>
                <c:pt idx="2">
                  <c:v>Налог на имущество физических лиц</c:v>
                </c:pt>
                <c:pt idx="3">
                  <c:v>Доходы от продажы мун. Имущества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0.8</c:v>
                </c:pt>
                <c:pt idx="1">
                  <c:v>2.4</c:v>
                </c:pt>
                <c:pt idx="2">
                  <c:v>5.7</c:v>
                </c:pt>
                <c:pt idx="3">
                  <c:v>37.1</c:v>
                </c:pt>
                <c:pt idx="4">
                  <c:v>44.6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5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национальная оборона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поселениям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2682</c:v>
                </c:pt>
                <c:pt idx="1">
                  <c:v>202.4</c:v>
                </c:pt>
                <c:pt idx="2">
                  <c:v>1764.7</c:v>
                </c:pt>
                <c:pt idx="3">
                  <c:v>3542.1</c:v>
                </c:pt>
                <c:pt idx="4" formatCode="General">
                  <c:v>251</c:v>
                </c:pt>
                <c:pt idx="5">
                  <c:v>0</c:v>
                </c:pt>
                <c:pt idx="6">
                  <c:v>0</c:v>
                </c:pt>
                <c:pt idx="7">
                  <c:v>6.3</c:v>
                </c:pt>
                <c:pt idx="8" formatCode="General">
                  <c:v>0</c:v>
                </c:pt>
                <c:pt idx="9" formatCode="General">
                  <c:v>0</c:v>
                </c:pt>
                <c:pt idx="10">
                  <c:v>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364481952797841E-2"/>
          <c:y val="0.41876113624505856"/>
          <c:w val="0.37910822811076939"/>
          <c:h val="0.457170722240426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-</c:v>
                </c:pt>
              </c:strCache>
            </c:strRef>
          </c:tx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Функционирование высшего должностного лица субъекта Российской Федерации и муниципального образования</c:v>
                </c:pt>
                <c:pt idx="2">
                  <c:v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c:v>
                </c:pt>
                <c:pt idx="3">
                  <c:v>Резервные фонды</c:v>
                </c:pt>
                <c:pt idx="4">
                  <c:v>Другие общегосударственные вопросы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2682</c:v>
                </c:pt>
                <c:pt idx="1">
                  <c:v>985.8</c:v>
                </c:pt>
                <c:pt idx="2" formatCode="General">
                  <c:v>1696.3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6876211600071654"/>
          <c:y val="0.13610513909411912"/>
          <c:w val="0.52043976406249648"/>
          <c:h val="0.7494921673206786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141554053035671E-2"/>
          <c:y val="0.38034285628071501"/>
          <c:w val="0.43377104509048597"/>
          <c:h val="0.542767710309279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-</c:v>
                </c:pt>
              </c:strCache>
            </c:strRef>
          </c:tx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НАЦИОНАЛЬНАЯ ОБОРОНА</c:v>
                </c:pt>
                <c:pt idx="1">
                  <c:v>Мобилизационная и вневойсковая подготовка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Обеспечение пожарной безопасности</c:v>
                </c:pt>
                <c:pt idx="4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251</c:v>
                </c:pt>
                <c:pt idx="1">
                  <c:v>251</c:v>
                </c:pt>
                <c:pt idx="2">
                  <c:v>202.4</c:v>
                </c:pt>
                <c:pt idx="3" formatCode="General">
                  <c:v>200.4</c:v>
                </c:pt>
                <c:pt idx="4" formatCode="General">
                  <c:v>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302884606162181"/>
          <c:y val="1.2592222263369927E-2"/>
          <c:w val="0.336530306273086"/>
          <c:h val="0.9650988651324821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00622153094099E-2"/>
          <c:y val="0.28816842854420466"/>
          <c:w val="0.53039467836907006"/>
          <c:h val="0.588858203446130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-</c:v>
                </c:pt>
              </c:strCache>
            </c:strRef>
          </c:tx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НАЦИОНАЛЬНАЯ ЭКОНОМИКА</c:v>
                </c:pt>
                <c:pt idx="1">
                  <c:v>Дорожное хозяйство (дорожные фонды)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07561064643614E-2"/>
          <c:y val="0.37585125766021221"/>
          <c:w val="0.3989896814186179"/>
          <c:h val="0.408668121310503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ЖИЛИЩНО-КОММУНАЛЬНОЕ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3542.1</c:v>
                </c:pt>
                <c:pt idx="1">
                  <c:v>221</c:v>
                </c:pt>
                <c:pt idx="2">
                  <c:v>3121.2</c:v>
                </c:pt>
                <c:pt idx="3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СОЦИАЛЬНАЯ ПОЛИТИКА</c:v>
                </c:pt>
                <c:pt idx="1">
                  <c:v>Пенсионное обеспечение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6.3</c:v>
                </c:pt>
                <c:pt idx="1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7718272"/>
        <c:axId val="247675520"/>
      </c:barChart>
      <c:valAx>
        <c:axId val="24767552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47718272"/>
        <c:crosses val="autoZero"/>
        <c:crossBetween val="between"/>
      </c:valAx>
      <c:catAx>
        <c:axId val="247718272"/>
        <c:scaling>
          <c:orientation val="minMax"/>
        </c:scaling>
        <c:delete val="0"/>
        <c:axPos val="b"/>
        <c:majorTickMark val="out"/>
        <c:minorTickMark val="none"/>
        <c:tickLblPos val="nextTo"/>
        <c:crossAx val="2476755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6DB91-9356-40EB-9A5F-8FE284EFFB77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9822433-CD86-4154-83AD-B0E3358FB7A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Дотация –  1</a:t>
          </a:r>
          <a:r>
            <a:rPr lang="en-US" sz="1400" b="1" dirty="0" smtClean="0">
              <a:solidFill>
                <a:schemeClr val="tx1"/>
              </a:solidFill>
            </a:rPr>
            <a:t>848</a:t>
          </a:r>
          <a:r>
            <a:rPr lang="ru-RU" sz="1400" b="1" dirty="0" smtClean="0">
              <a:solidFill>
                <a:schemeClr val="tx1"/>
              </a:solidFill>
            </a:rPr>
            <a:t>,0 </a:t>
          </a:r>
          <a:r>
            <a:rPr lang="ru-RU" sz="1400" b="1" dirty="0" err="1" smtClean="0">
              <a:solidFill>
                <a:schemeClr val="tx1"/>
              </a:solidFill>
            </a:rPr>
            <a:t>тыс.руб</a:t>
          </a:r>
          <a:r>
            <a:rPr lang="ru-RU" sz="1400" b="1" dirty="0" smtClean="0">
              <a:solidFill>
                <a:schemeClr val="tx1"/>
              </a:solidFill>
            </a:rPr>
            <a:t>. </a:t>
          </a:r>
          <a:endParaRPr lang="ru-RU" sz="1400" b="1" dirty="0">
            <a:solidFill>
              <a:schemeClr val="tx1"/>
            </a:solidFill>
          </a:endParaRPr>
        </a:p>
      </dgm:t>
    </dgm:pt>
    <dgm:pt modelId="{ED1C2A92-ED9B-43B7-90D3-84D63AFEA957}" type="parTrans" cxnId="{92FB5A8F-9C21-42A7-AEDF-92478644D159}">
      <dgm:prSet/>
      <dgm:spPr/>
      <dgm:t>
        <a:bodyPr/>
        <a:lstStyle/>
        <a:p>
          <a:endParaRPr lang="ru-RU"/>
        </a:p>
      </dgm:t>
    </dgm:pt>
    <dgm:pt modelId="{133F5AFC-9319-4FB3-88EF-A1988CD8CF7E}" type="sibTrans" cxnId="{92FB5A8F-9C21-42A7-AEDF-92478644D159}">
      <dgm:prSet/>
      <dgm:spPr/>
      <dgm:t>
        <a:bodyPr/>
        <a:lstStyle/>
        <a:p>
          <a:endParaRPr lang="ru-RU"/>
        </a:p>
      </dgm:t>
    </dgm:pt>
    <dgm:pt modelId="{09DD449F-4E1D-42EE-9D37-D338F0C8616A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Иные межбюджетные трансферты –</a:t>
          </a:r>
        </a:p>
        <a:p>
          <a:r>
            <a:rPr lang="ru-RU" sz="1400" b="1" dirty="0" smtClean="0">
              <a:solidFill>
                <a:schemeClr val="tx1"/>
              </a:solidFill>
            </a:rPr>
            <a:t>5103,7</a:t>
          </a:r>
          <a:endParaRPr lang="ru-RU" sz="1400" b="1" dirty="0">
            <a:solidFill>
              <a:schemeClr val="tx1"/>
            </a:solidFill>
          </a:endParaRPr>
        </a:p>
      </dgm:t>
    </dgm:pt>
    <dgm:pt modelId="{2D1966CF-BFAB-4B97-B369-197158E1AEFB}" type="parTrans" cxnId="{A295EC6B-6756-4AF4-AF04-86A67BF64265}">
      <dgm:prSet/>
      <dgm:spPr/>
      <dgm:t>
        <a:bodyPr/>
        <a:lstStyle/>
        <a:p>
          <a:endParaRPr lang="ru-RU"/>
        </a:p>
      </dgm:t>
    </dgm:pt>
    <dgm:pt modelId="{38BA264A-978C-4382-AC1E-BB85E9FDC494}" type="sibTrans" cxnId="{A295EC6B-6756-4AF4-AF04-86A67BF64265}">
      <dgm:prSet/>
      <dgm:spPr/>
      <dgm:t>
        <a:bodyPr/>
        <a:lstStyle/>
        <a:p>
          <a:endParaRPr lang="ru-RU"/>
        </a:p>
      </dgm:t>
    </dgm:pt>
    <dgm:pt modelId="{E8EBBEB2-9CC4-42BD-96CA-5395D80306B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 sz="1400" b="1" dirty="0">
            <a:solidFill>
              <a:schemeClr val="tx1"/>
            </a:solidFill>
          </a:endParaRPr>
        </a:p>
      </dgm:t>
    </dgm:pt>
    <dgm:pt modelId="{F33D2105-10FC-4909-BB89-C0A474444FCF}" type="sibTrans" cxnId="{29F7FB97-167E-4F07-8888-08B5CCE3A4D1}">
      <dgm:prSet/>
      <dgm:spPr/>
      <dgm:t>
        <a:bodyPr/>
        <a:lstStyle/>
        <a:p>
          <a:endParaRPr lang="ru-RU"/>
        </a:p>
      </dgm:t>
    </dgm:pt>
    <dgm:pt modelId="{249E8EA0-9F5F-4FC9-AAF4-410030C36FEB}" type="parTrans" cxnId="{29F7FB97-167E-4F07-8888-08B5CCE3A4D1}">
      <dgm:prSet/>
      <dgm:spPr/>
      <dgm:t>
        <a:bodyPr/>
        <a:lstStyle/>
        <a:p>
          <a:endParaRPr lang="ru-RU"/>
        </a:p>
      </dgm:t>
    </dgm:pt>
    <dgm:pt modelId="{BD797B7D-8B81-4AE4-A3D1-6605E950A5A7}" type="pres">
      <dgm:prSet presAssocID="{2056DB91-9356-40EB-9A5F-8FE284EFFB7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A1AE9B-9AB7-495A-8297-11C95E97C317}" type="pres">
      <dgm:prSet presAssocID="{2056DB91-9356-40EB-9A5F-8FE284EFFB77}" presName="ellipse" presStyleLbl="trBgShp" presStyleIdx="0" presStyleCnt="1" custLinFactNeighborX="-1290" custLinFactNeighborY="4211"/>
      <dgm:spPr/>
    </dgm:pt>
    <dgm:pt modelId="{247A6F2E-A460-4DB0-89DC-6B40303884ED}" type="pres">
      <dgm:prSet presAssocID="{2056DB91-9356-40EB-9A5F-8FE284EFFB77}" presName="arrow1" presStyleLbl="fgShp" presStyleIdx="0" presStyleCnt="1"/>
      <dgm:spPr/>
    </dgm:pt>
    <dgm:pt modelId="{7B429A2B-CC09-4276-BAA9-81A869C90243}" type="pres">
      <dgm:prSet presAssocID="{2056DB91-9356-40EB-9A5F-8FE284EFFB77}" presName="rectangle" presStyleLbl="revTx" presStyleIdx="0" presStyleCnt="1" custScaleX="210583" custScaleY="69726" custLinFactNeighborX="-66881" custLinFactNeighborY="60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37CBA-47A1-4802-868D-1B9309E43126}" type="pres">
      <dgm:prSet presAssocID="{09DD449F-4E1D-42EE-9D37-D338F0C8616A}" presName="item1" presStyleLbl="node1" presStyleIdx="0" presStyleCnt="2" custLinFactNeighborX="51096" custLinFactNeighborY="-36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41B7A-64A8-4CE5-87FC-CEF50F5C28E0}" type="pres">
      <dgm:prSet presAssocID="{E8EBBEB2-9CC4-42BD-96CA-5395D80306B4}" presName="item2" presStyleLbl="node1" presStyleIdx="1" presStyleCnt="2" custLinFactY="50670" custLinFactNeighborX="4443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7D9DD-2E0B-41F6-868C-F16FF6AC892E}" type="pres">
      <dgm:prSet presAssocID="{2056DB91-9356-40EB-9A5F-8FE284EFFB77}" presName="funnel" presStyleLbl="trAlignAcc1" presStyleIdx="0" presStyleCnt="1" custScaleX="157829" custScaleY="94772" custLinFactNeighborX="-5366" custLinFactNeighborY="27735"/>
      <dgm:spPr/>
    </dgm:pt>
  </dgm:ptLst>
  <dgm:cxnLst>
    <dgm:cxn modelId="{4E7EDD5B-432D-47A4-816F-865F16830203}" type="presOf" srcId="{49822433-CD86-4154-83AD-B0E3358FB7A0}" destId="{59341B7A-64A8-4CE5-87FC-CEF50F5C28E0}" srcOrd="0" destOrd="0" presId="urn:microsoft.com/office/officeart/2005/8/layout/funnel1"/>
    <dgm:cxn modelId="{29F7FB97-167E-4F07-8888-08B5CCE3A4D1}" srcId="{2056DB91-9356-40EB-9A5F-8FE284EFFB77}" destId="{E8EBBEB2-9CC4-42BD-96CA-5395D80306B4}" srcOrd="2" destOrd="0" parTransId="{249E8EA0-9F5F-4FC9-AAF4-410030C36FEB}" sibTransId="{F33D2105-10FC-4909-BB89-C0A474444FCF}"/>
    <dgm:cxn modelId="{A295EC6B-6756-4AF4-AF04-86A67BF64265}" srcId="{2056DB91-9356-40EB-9A5F-8FE284EFFB77}" destId="{09DD449F-4E1D-42EE-9D37-D338F0C8616A}" srcOrd="1" destOrd="0" parTransId="{2D1966CF-BFAB-4B97-B369-197158E1AEFB}" sibTransId="{38BA264A-978C-4382-AC1E-BB85E9FDC494}"/>
    <dgm:cxn modelId="{BC90A8C7-6D30-4B37-9F98-15F1E61158E7}" type="presOf" srcId="{E8EBBEB2-9CC4-42BD-96CA-5395D80306B4}" destId="{7B429A2B-CC09-4276-BAA9-81A869C90243}" srcOrd="0" destOrd="0" presId="urn:microsoft.com/office/officeart/2005/8/layout/funnel1"/>
    <dgm:cxn modelId="{92FB5A8F-9C21-42A7-AEDF-92478644D159}" srcId="{2056DB91-9356-40EB-9A5F-8FE284EFFB77}" destId="{49822433-CD86-4154-83AD-B0E3358FB7A0}" srcOrd="0" destOrd="0" parTransId="{ED1C2A92-ED9B-43B7-90D3-84D63AFEA957}" sibTransId="{133F5AFC-9319-4FB3-88EF-A1988CD8CF7E}"/>
    <dgm:cxn modelId="{75B781BC-9B96-4B6D-B746-3D6562C7971F}" type="presOf" srcId="{2056DB91-9356-40EB-9A5F-8FE284EFFB77}" destId="{BD797B7D-8B81-4AE4-A3D1-6605E950A5A7}" srcOrd="0" destOrd="0" presId="urn:microsoft.com/office/officeart/2005/8/layout/funnel1"/>
    <dgm:cxn modelId="{1334181F-49AE-4E8F-9F5A-D3DB9A99F91B}" type="presOf" srcId="{09DD449F-4E1D-42EE-9D37-D338F0C8616A}" destId="{EBA37CBA-47A1-4802-868D-1B9309E43126}" srcOrd="0" destOrd="0" presId="urn:microsoft.com/office/officeart/2005/8/layout/funnel1"/>
    <dgm:cxn modelId="{A7AFE46C-4D94-4B72-BD15-89944A5CCF0F}" type="presParOf" srcId="{BD797B7D-8B81-4AE4-A3D1-6605E950A5A7}" destId="{DBA1AE9B-9AB7-495A-8297-11C95E97C317}" srcOrd="0" destOrd="0" presId="urn:microsoft.com/office/officeart/2005/8/layout/funnel1"/>
    <dgm:cxn modelId="{3AB2A681-47A4-46C5-9A18-E3686E633232}" type="presParOf" srcId="{BD797B7D-8B81-4AE4-A3D1-6605E950A5A7}" destId="{247A6F2E-A460-4DB0-89DC-6B40303884ED}" srcOrd="1" destOrd="0" presId="urn:microsoft.com/office/officeart/2005/8/layout/funnel1"/>
    <dgm:cxn modelId="{7F52A570-C982-428E-B6AB-C21F50E5120A}" type="presParOf" srcId="{BD797B7D-8B81-4AE4-A3D1-6605E950A5A7}" destId="{7B429A2B-CC09-4276-BAA9-81A869C90243}" srcOrd="2" destOrd="0" presId="urn:microsoft.com/office/officeart/2005/8/layout/funnel1"/>
    <dgm:cxn modelId="{079261D8-E5B0-4643-923B-FD64C8D97F77}" type="presParOf" srcId="{BD797B7D-8B81-4AE4-A3D1-6605E950A5A7}" destId="{EBA37CBA-47A1-4802-868D-1B9309E43126}" srcOrd="3" destOrd="0" presId="urn:microsoft.com/office/officeart/2005/8/layout/funnel1"/>
    <dgm:cxn modelId="{C257BEF2-7391-43E3-9ECD-DC20C97F3F78}" type="presParOf" srcId="{BD797B7D-8B81-4AE4-A3D1-6605E950A5A7}" destId="{59341B7A-64A8-4CE5-87FC-CEF50F5C28E0}" srcOrd="4" destOrd="0" presId="urn:microsoft.com/office/officeart/2005/8/layout/funnel1"/>
    <dgm:cxn modelId="{E07164A6-9530-498D-94E8-713881200ACE}" type="presParOf" srcId="{BD797B7D-8B81-4AE4-A3D1-6605E950A5A7}" destId="{0517D9DD-2E0B-41F6-868C-F16FF6AC892E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1AE9B-9AB7-495A-8297-11C95E97C317}">
      <dsp:nvSpPr>
        <dsp:cNvPr id="0" name=""/>
        <dsp:cNvSpPr/>
      </dsp:nvSpPr>
      <dsp:spPr>
        <a:xfrm>
          <a:off x="1718159" y="263320"/>
          <a:ext cx="3694932" cy="1283201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A6F2E-A460-4DB0-89DC-6B40303884ED}">
      <dsp:nvSpPr>
        <dsp:cNvPr id="0" name=""/>
        <dsp:cNvSpPr/>
      </dsp:nvSpPr>
      <dsp:spPr>
        <a:xfrm>
          <a:off x="3260982" y="3351410"/>
          <a:ext cx="716072" cy="45828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29A2B-CC09-4276-BAA9-81A869C90243}">
      <dsp:nvSpPr>
        <dsp:cNvPr id="0" name=""/>
        <dsp:cNvSpPr/>
      </dsp:nvSpPr>
      <dsp:spPr>
        <a:xfrm>
          <a:off x="-4" y="3983715"/>
          <a:ext cx="7238046" cy="59914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</a:endParaRPr>
        </a:p>
      </dsp:txBody>
      <dsp:txXfrm>
        <a:off x="-4" y="3983715"/>
        <a:ext cx="7238046" cy="599146"/>
      </dsp:txXfrm>
    </dsp:sp>
    <dsp:sp modelId="{EBA37CBA-47A1-4802-868D-1B9309E43126}">
      <dsp:nvSpPr>
        <dsp:cNvPr id="0" name=""/>
        <dsp:cNvSpPr/>
      </dsp:nvSpPr>
      <dsp:spPr>
        <a:xfrm>
          <a:off x="3767767" y="1126480"/>
          <a:ext cx="1288929" cy="128892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Иные межбюджетные трансферты –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5103,7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956526" y="1315239"/>
        <a:ext cx="911411" cy="911411"/>
      </dsp:txXfrm>
    </dsp:sp>
    <dsp:sp modelId="{59341B7A-64A8-4CE5-87FC-CEF50F5C28E0}">
      <dsp:nvSpPr>
        <dsp:cNvPr id="0" name=""/>
        <dsp:cNvSpPr/>
      </dsp:nvSpPr>
      <dsp:spPr>
        <a:xfrm>
          <a:off x="2759649" y="2566637"/>
          <a:ext cx="1288929" cy="128892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Дотация –  1</a:t>
          </a:r>
          <a:r>
            <a:rPr lang="en-US" sz="1400" b="1" kern="1200" dirty="0" smtClean="0">
              <a:solidFill>
                <a:schemeClr val="tx1"/>
              </a:solidFill>
            </a:rPr>
            <a:t>848</a:t>
          </a:r>
          <a:r>
            <a:rPr lang="ru-RU" sz="1400" b="1" kern="1200" dirty="0" smtClean="0">
              <a:solidFill>
                <a:schemeClr val="tx1"/>
              </a:solidFill>
            </a:rPr>
            <a:t>,0 </a:t>
          </a:r>
          <a:r>
            <a:rPr lang="ru-RU" sz="1400" b="1" kern="1200" dirty="0" err="1" smtClean="0">
              <a:solidFill>
                <a:schemeClr val="tx1"/>
              </a:solidFill>
            </a:rPr>
            <a:t>тыс.руб</a:t>
          </a:r>
          <a:r>
            <a:rPr lang="ru-RU" sz="1400" b="1" kern="1200" dirty="0" smtClean="0">
              <a:solidFill>
                <a:schemeClr val="tx1"/>
              </a:solidFill>
            </a:rPr>
            <a:t>.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948408" y="2755396"/>
        <a:ext cx="911411" cy="911411"/>
      </dsp:txXfrm>
    </dsp:sp>
    <dsp:sp modelId="{0517D9DD-2E0B-41F6-868C-F16FF6AC892E}">
      <dsp:nvSpPr>
        <dsp:cNvPr id="0" name=""/>
        <dsp:cNvSpPr/>
      </dsp:nvSpPr>
      <dsp:spPr>
        <a:xfrm>
          <a:off x="239367" y="1025346"/>
          <a:ext cx="6328949" cy="304028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0.91566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128792" cy="547260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56457AD2-8B2D-4E1E-BD81-A04BAED31127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6125"/>
            <a:ext cx="26384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424AA8D5-E2D0-4801-A031-43E068568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5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6125"/>
            <a:ext cx="26384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AA8D5-E2D0-4801-A031-43E068568F4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9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466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239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4466"/>
            <a:ext cx="6433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3" y="5987422"/>
            <a:ext cx="52984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07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945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460" y="2459123"/>
            <a:ext cx="3292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8140" y="2459123"/>
            <a:ext cx="3292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792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488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061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4462"/>
            <a:ext cx="6433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1" y="5987416"/>
            <a:ext cx="52984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587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735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460" y="2459117"/>
            <a:ext cx="3292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8140" y="2459117"/>
            <a:ext cx="3292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834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2"/>
            <a:ext cx="7566917" cy="10685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463" y="427679"/>
            <a:ext cx="68122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3" y="2459123"/>
            <a:ext cx="68122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3530" y="9943393"/>
            <a:ext cx="242214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464" y="9943393"/>
            <a:ext cx="17409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64085" y="10199887"/>
            <a:ext cx="339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337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66917" cy="10685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460" y="427673"/>
            <a:ext cx="68122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59117"/>
            <a:ext cx="68122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3530" y="9943387"/>
            <a:ext cx="242214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460" y="9943387"/>
            <a:ext cx="17409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64083" y="10199884"/>
            <a:ext cx="339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33350">
              <a:spcBef>
                <a:spcPts val="300"/>
              </a:spcBef>
            </a:pPr>
            <a:fld id="{81D60167-4931-47E6-BA6A-407CBD079E47}" type="slidenum">
              <a:rPr dirty="0"/>
              <a:pPr marL="133350">
                <a:spcBef>
                  <a:spcPts val="30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829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hyperlink" Target="http://kigi-arslan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4194" y="5129882"/>
            <a:ext cx="6544056" cy="26611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840"/>
              </a:spcAft>
            </a:pPr>
            <a:r>
              <a:rPr lang="ru" sz="3400" b="1" dirty="0">
                <a:solidFill>
                  <a:schemeClr val="accent3">
                    <a:lumMod val="75000"/>
                  </a:schemeClr>
                </a:solidFill>
                <a:latin typeface="Arial"/>
              </a:rPr>
              <a:t>«Бюджет для граждан»</a:t>
            </a:r>
          </a:p>
          <a:p>
            <a:pPr indent="0" algn="ctr">
              <a:lnSpc>
                <a:spcPts val="3000"/>
              </a:lnSpc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к  </a:t>
            </a:r>
            <a:r>
              <a:rPr lang="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решению Совета сельского поселения Арслановский сельсовет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 муниципального района</a:t>
            </a:r>
            <a:r>
              <a:rPr lang="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Кигинский район Республики Башкортостан </a:t>
            </a:r>
            <a:r>
              <a:rPr lang="ru" sz="2400" b="1" dirty="0">
                <a:solidFill>
                  <a:schemeClr val="accent3">
                    <a:lumMod val="75000"/>
                  </a:schemeClr>
                </a:solidFill>
                <a:latin typeface="Arial"/>
              </a:rPr>
              <a:t>«О </a:t>
            </a:r>
            <a:r>
              <a:rPr lang="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исполнении бюджета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сельского поселения 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Арслановский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 сельсовет муниципального района</a:t>
            </a:r>
            <a:r>
              <a:rPr lang="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Кигинский район Республики </a:t>
            </a:r>
            <a:r>
              <a:rPr lang="ru" sz="2400" b="1" dirty="0">
                <a:solidFill>
                  <a:schemeClr val="accent3">
                    <a:lumMod val="75000"/>
                  </a:schemeClr>
                </a:solidFill>
                <a:latin typeface="Arial"/>
              </a:rPr>
              <a:t>Башкортостан на </a:t>
            </a:r>
            <a:r>
              <a:rPr lang="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2020 </a:t>
            </a:r>
            <a:r>
              <a:rPr lang="ru" sz="2400" b="1" dirty="0">
                <a:solidFill>
                  <a:schemeClr val="accent3">
                    <a:lumMod val="75000"/>
                  </a:schemeClr>
                </a:solidFill>
                <a:latin typeface="Arial"/>
              </a:rPr>
              <a:t>год </a:t>
            </a:r>
            <a:r>
              <a:rPr lang="ru" sz="2400" b="1" dirty="0" smtClean="0">
                <a:solidFill>
                  <a:schemeClr val="accent3">
                    <a:lumMod val="75000"/>
                  </a:schemeClr>
                </a:solidFill>
                <a:latin typeface="Arial"/>
              </a:rPr>
              <a:t>»</a:t>
            </a:r>
            <a:endParaRPr lang="ru" sz="2400" b="1" dirty="0">
              <a:solidFill>
                <a:schemeClr val="accent3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9" y="141568"/>
            <a:ext cx="6363188" cy="477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126702"/>
            <a:ext cx="7562850" cy="93610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b="1" dirty="0">
                <a:solidFill>
                  <a:srgbClr val="FFFFFF"/>
                </a:solidFill>
                <a:latin typeface="Times New Roman"/>
              </a:rPr>
              <a:t>ТОП-10 </a:t>
            </a:r>
            <a:r>
              <a:rPr lang="ru" sz="1400" b="1" dirty="0" smtClean="0">
                <a:solidFill>
                  <a:srgbClr val="FFFFFF"/>
                </a:solidFill>
                <a:latin typeface="Times New Roman"/>
              </a:rPr>
              <a:t>налогоплательщиков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сельского поселения  </a:t>
            </a:r>
            <a:r>
              <a:rPr lang="ru-RU" sz="1400" b="1" dirty="0" err="1" smtClean="0">
                <a:solidFill>
                  <a:srgbClr val="FFFFFF"/>
                </a:solidFill>
                <a:latin typeface="Times New Roman"/>
              </a:rPr>
              <a:t>Арслановский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 сельсовет </a:t>
            </a:r>
          </a:p>
          <a:p>
            <a:pPr indent="0" algn="ctr"/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муниципального района</a:t>
            </a:r>
            <a:endParaRPr lang="ru" sz="1400" b="1" dirty="0" smtClean="0">
              <a:solidFill>
                <a:srgbClr val="FFFFFF"/>
              </a:solidFill>
              <a:latin typeface="Times New Roman"/>
            </a:endParaRPr>
          </a:p>
          <a:p>
            <a:pPr indent="0" algn="ctr"/>
            <a:r>
              <a:rPr lang="ru" sz="1400" b="1" dirty="0" smtClean="0">
                <a:solidFill>
                  <a:srgbClr val="FFFFFF"/>
                </a:solidFill>
                <a:latin typeface="Times New Roman"/>
              </a:rPr>
              <a:t>Кигинский район </a:t>
            </a:r>
            <a:r>
              <a:rPr lang="ru" sz="1400" b="1" dirty="0">
                <a:solidFill>
                  <a:srgbClr val="FFFFFF"/>
                </a:solidFill>
                <a:latin typeface="Times New Roman"/>
              </a:rPr>
              <a:t>Республики Башкортостан за </a:t>
            </a:r>
            <a:r>
              <a:rPr lang="ru" sz="1400" b="1" dirty="0" smtClean="0">
                <a:solidFill>
                  <a:srgbClr val="FFFFFF"/>
                </a:solidFill>
                <a:latin typeface="Times New Roman"/>
              </a:rPr>
              <a:t>2020 </a:t>
            </a:r>
            <a:r>
              <a:rPr lang="ru" sz="1400" b="1" dirty="0">
                <a:solidFill>
                  <a:srgbClr val="FFFFFF"/>
                </a:solidFill>
                <a:latin typeface="Times New Roman"/>
              </a:rPr>
              <a:t>год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872231"/>
              </p:ext>
            </p:extLst>
          </p:nvPr>
        </p:nvGraphicFramePr>
        <p:xfrm>
          <a:off x="204078" y="686948"/>
          <a:ext cx="4369435" cy="42216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369435"/>
              </a:tblGrid>
              <a:tr h="35342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457200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МОБУ СОШ с. Арсланово</a:t>
                      </a:r>
                      <a:r>
                        <a:rPr lang="ru" sz="15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ru" sz="1500" b="1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ООО </a:t>
                      </a: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«БиоТехТугузлы»</a:t>
                      </a: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3736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СХПК «Нива»</a:t>
                      </a: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457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ИП Валиуллин</a:t>
                      </a: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3736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</a:rPr>
                        <a:t>ИП Алимбаев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</a:rPr>
                        <a:t>АО</a:t>
                      </a:r>
                      <a:r>
                        <a:rPr lang="ru" sz="15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</a:rPr>
                        <a:t> «Р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</a:rPr>
                        <a:t>Н-</a:t>
                      </a:r>
                      <a:r>
                        <a:rPr lang="ru" sz="15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</a:rPr>
                        <a:t>Карт»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" sz="15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</a:rPr>
                        <a:t>ГУСП «МТС Центральная»</a:t>
                      </a: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</a:rPr>
                        <a:t> </a:t>
                      </a: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64008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</a:rPr>
                        <a:t>ООО «Поллетпром»</a:t>
                      </a: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3736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</a:rPr>
                        <a:t>ООО «РБ-Форест»</a:t>
                      </a: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3736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ИП Сибагатуллин</a:t>
                      </a: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6774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ИП  Садретдинов А.Т.</a:t>
                      </a: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48073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ru" sz="15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E7EFF3"/>
          </a:solidFill>
        </p:spPr>
        <p:txBody>
          <a:bodyPr wrap="none" lIns="0" tIns="0" rIns="0" bIns="0">
            <a:noAutofit/>
          </a:bodyPr>
          <a:lstStyle/>
          <a:p>
            <a:endParaRPr/>
          </a:p>
        </p:txBody>
      </p:sp>
      <p:pic>
        <p:nvPicPr>
          <p:cNvPr id="21506" name="Picture 2" descr="C:\Users\Администратор\Desktop\удалить 3\bashne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41" y="809404"/>
            <a:ext cx="3572396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altay/200322/2a0000015c02afd890f6ff569643979e5345/XX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8" b="14456"/>
          <a:stretch/>
        </p:blipFill>
        <p:spPr bwMode="auto">
          <a:xfrm>
            <a:off x="3757141" y="2393578"/>
            <a:ext cx="3572396" cy="24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41" y="7794178"/>
            <a:ext cx="4061196" cy="260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1" y="4988538"/>
            <a:ext cx="4104456" cy="273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220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9"/>
            <a:ext cx="756285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СТРУКТУРА РАСХОДОВ БЮДЖЕТА </a:t>
            </a:r>
            <a:r>
              <a:rPr lang="ru-RU" sz="1400" b="1" dirty="0" smtClean="0">
                <a:solidFill>
                  <a:schemeClr val="bg1"/>
                </a:solidFill>
              </a:rPr>
              <a:t>сельского поселения  </a:t>
            </a:r>
            <a:r>
              <a:rPr lang="ru-RU" sz="1400" b="1" dirty="0" err="1" smtClean="0">
                <a:solidFill>
                  <a:schemeClr val="bg1"/>
                </a:solidFill>
              </a:rPr>
              <a:t>Арслановский</a:t>
            </a:r>
            <a:r>
              <a:rPr lang="ru-RU" sz="1400" b="1" dirty="0" smtClean="0">
                <a:solidFill>
                  <a:schemeClr val="bg1"/>
                </a:solidFill>
              </a:rPr>
              <a:t> сельсовет  на 2021-20</a:t>
            </a:r>
            <a:r>
              <a:rPr lang="en-US" sz="1400" b="1" dirty="0" smtClean="0">
                <a:solidFill>
                  <a:schemeClr val="bg1"/>
                </a:solidFill>
              </a:rPr>
              <a:t>2</a:t>
            </a:r>
            <a:r>
              <a:rPr lang="ru-RU" sz="1400" b="1" dirty="0" smtClean="0">
                <a:solidFill>
                  <a:schemeClr val="bg1"/>
                </a:solidFill>
              </a:rPr>
              <a:t>3 </a:t>
            </a:r>
            <a:r>
              <a:rPr lang="ru-RU" sz="1400" b="1" dirty="0">
                <a:solidFill>
                  <a:schemeClr val="bg1"/>
                </a:solidFill>
              </a:rPr>
              <a:t>ГОДЫ (</a:t>
            </a:r>
            <a:r>
              <a:rPr lang="ru-RU" sz="1400" b="1" dirty="0" err="1">
                <a:solidFill>
                  <a:schemeClr val="bg1"/>
                </a:solidFill>
              </a:rPr>
              <a:t>тыс.руб</a:t>
            </a:r>
            <a:r>
              <a:rPr lang="ru-RU" sz="1400" b="1" dirty="0">
                <a:solidFill>
                  <a:schemeClr val="bg1"/>
                </a:solidFill>
              </a:rPr>
              <a:t>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913578"/>
              </p:ext>
            </p:extLst>
          </p:nvPr>
        </p:nvGraphicFramePr>
        <p:xfrm>
          <a:off x="181027" y="1673498"/>
          <a:ext cx="7200799" cy="78127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17837"/>
                <a:gridCol w="813827"/>
                <a:gridCol w="813827"/>
                <a:gridCol w="813827"/>
                <a:gridCol w="813827"/>
                <a:gridCol w="813827"/>
                <a:gridCol w="813827"/>
              </a:tblGrid>
              <a:tr h="648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Функциональная структура расходов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отчет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на 2018 год,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тыс. рублей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отчет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на 2019 год,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тыс. рублей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</a:rPr>
                        <a:t>отчет</a:t>
                      </a:r>
                      <a:r>
                        <a:rPr lang="ru-RU" sz="1000" u="none" strike="noStrike" dirty="0">
                          <a:effectLst/>
                        </a:rPr>
                        <a:t/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на 2020 год, 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тыс. рублей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Проект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на 2021 год,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тыс. рублей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Проект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на 2022год,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тыс. рублей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Проект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на 2023год,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тыс. рублей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154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ctr"/>
                </a:tc>
              </a:tr>
              <a:tr h="154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ОБЩЕГОСУДАРСТВЕННЫЕ ВОПРОСЫ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2255,7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2511,0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2682,0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2544,1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2479,3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2324,1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10328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Функционирование законодательных (представительных) органов государственной власти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и представительных органов муниципальных образований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93610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Резервные фонды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154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НАЦИОНАЛЬНАЯ ОБОРОНА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306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Мобилизационная и вневойсковая подготовка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306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НАЦИОНАЛЬНАЯ БЕЗОПАСНОСТЬ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И ПРАВООХРАНИТЕЛЬНАЯ ДЕЯТЕЛЬНОСТЬ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154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Обеспечение пожарной безопасности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458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154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НАЦИОНАЛЬНАЯ ЭКОНОМИКА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321,8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1452,4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1764,7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33752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Дорожное хозяйство (дорожные фонды)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428,2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3342,1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Жилищное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Коммунальное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Благоустройство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306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Другие вопросы в области жилищно-коммунального хозяйства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2494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ОХРАНА ОКРУЖАЮЩЕЙ СРЕДЫ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306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1608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СОЦИАЛЬНАЯ ПОЛИТИКА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17512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Пенсионное обеспечение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154181">
                <a:tc gridSpan="4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 anchor="b"/>
                </a:tc>
              </a:tr>
              <a:tr h="208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УСЛОВНО УТВЕРЖДЕННЫЕ РАСХОДЫ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139,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  <a:tr h="1576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ИТОГО РАСХОДОВ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3346,4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8448,7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5525,5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3487,8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2992,3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2780,9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0" marR="1780" marT="1781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294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"/>
            <a:ext cx="756285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</a:rPr>
              <a:t>Параметры </a:t>
            </a:r>
            <a:r>
              <a:rPr lang="ru-RU" sz="1400" b="1" dirty="0" smtClean="0">
                <a:solidFill>
                  <a:prstClr val="white"/>
                </a:solidFill>
              </a:rPr>
              <a:t>  </a:t>
            </a:r>
            <a:r>
              <a:rPr lang="ru-RU" sz="1400" b="1" dirty="0">
                <a:solidFill>
                  <a:prstClr val="white"/>
                </a:solidFill>
              </a:rPr>
              <a:t>бюджета </a:t>
            </a:r>
            <a:r>
              <a:rPr lang="ru-RU" sz="1400" b="1" dirty="0" smtClean="0">
                <a:solidFill>
                  <a:prstClr val="white"/>
                </a:solidFill>
              </a:rPr>
              <a:t>сельского поселения </a:t>
            </a:r>
            <a:r>
              <a:rPr lang="ru-RU" sz="1400" b="1" dirty="0" err="1" smtClean="0">
                <a:solidFill>
                  <a:prstClr val="white"/>
                </a:solidFill>
              </a:rPr>
              <a:t>Арслановский</a:t>
            </a:r>
            <a:r>
              <a:rPr lang="ru-RU" sz="1400" b="1" dirty="0" smtClean="0">
                <a:solidFill>
                  <a:prstClr val="white"/>
                </a:solidFill>
              </a:rPr>
              <a:t> сельсовет муниципального </a:t>
            </a:r>
            <a:r>
              <a:rPr lang="ru-RU" sz="1400" b="1" dirty="0">
                <a:solidFill>
                  <a:prstClr val="white"/>
                </a:solidFill>
              </a:rPr>
              <a:t>района Кигинский район Республики Башкортостан, </a:t>
            </a:r>
            <a:r>
              <a:rPr lang="ru-RU" sz="1400" b="1" dirty="0" smtClean="0">
                <a:solidFill>
                  <a:prstClr val="white"/>
                </a:solidFill>
              </a:rPr>
              <a:t>по </a:t>
            </a:r>
            <a:r>
              <a:rPr lang="ru-RU" sz="1400" b="1" dirty="0">
                <a:solidFill>
                  <a:prstClr val="white"/>
                </a:solidFill>
              </a:rPr>
              <a:t>расходам тыс.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906685"/>
              </p:ext>
            </p:extLst>
          </p:nvPr>
        </p:nvGraphicFramePr>
        <p:xfrm>
          <a:off x="179524" y="881411"/>
          <a:ext cx="7203803" cy="4688516"/>
        </p:xfrm>
        <a:graphic>
          <a:graphicData uri="http://schemas.openxmlformats.org/drawingml/2006/table">
            <a:tbl>
              <a:tblPr/>
              <a:tblGrid>
                <a:gridCol w="1332207"/>
                <a:gridCol w="1271653"/>
                <a:gridCol w="1211098"/>
                <a:gridCol w="908324"/>
                <a:gridCol w="968878"/>
                <a:gridCol w="1511643"/>
              </a:tblGrid>
              <a:tr h="2194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(населения)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руб./ человека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27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3346,4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3346,4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92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2534,9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73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8452,5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 descr="C:\Users\Администратор\Desktop\удалить 3\shutterstock_577175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0348"/>
            <a:ext cx="7556723" cy="37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3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9"/>
            <a:ext cx="756285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Структура расходов </a:t>
            </a:r>
            <a:r>
              <a:rPr lang="ru-RU" sz="1400" b="1" dirty="0" smtClean="0">
                <a:solidFill>
                  <a:schemeClr val="bg1"/>
                </a:solidFill>
              </a:rPr>
              <a:t>бюджета СП </a:t>
            </a:r>
            <a:r>
              <a:rPr lang="ru-RU" sz="1400" b="1" dirty="0" err="1" smtClean="0">
                <a:solidFill>
                  <a:schemeClr val="bg1"/>
                </a:solidFill>
              </a:rPr>
              <a:t>Арслановский</a:t>
            </a:r>
            <a:r>
              <a:rPr lang="ru-RU" sz="1400" b="1" dirty="0" smtClean="0">
                <a:solidFill>
                  <a:schemeClr val="bg1"/>
                </a:solidFill>
              </a:rPr>
              <a:t> сельсовет  </a:t>
            </a:r>
            <a:r>
              <a:rPr lang="ru-RU" sz="1400" b="1" dirty="0">
                <a:solidFill>
                  <a:schemeClr val="bg1"/>
                </a:solidFill>
              </a:rPr>
              <a:t>МР Кигинский район РБ  </a:t>
            </a:r>
            <a:r>
              <a:rPr lang="ru-RU" sz="1400" b="1" dirty="0" smtClean="0">
                <a:solidFill>
                  <a:schemeClr val="bg1"/>
                </a:solidFill>
              </a:rPr>
              <a:t>за  2020 </a:t>
            </a:r>
            <a:r>
              <a:rPr lang="ru-RU" sz="1400" b="1" dirty="0">
                <a:solidFill>
                  <a:schemeClr val="bg1"/>
                </a:solidFill>
              </a:rPr>
              <a:t>году, тыс. руб.</a:t>
            </a:r>
          </a:p>
        </p:txBody>
      </p:sp>
      <p:pic>
        <p:nvPicPr>
          <p:cNvPr id="1026" name="Picture 2" descr="https://avatars.mds.yandex.net/get-pdb/1947635/5dbe70cd-dc16-40b2-a065-2aa9bcbf421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38" y="6498036"/>
            <a:ext cx="4824536" cy="33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45503703"/>
              </p:ext>
            </p:extLst>
          </p:nvPr>
        </p:nvGraphicFramePr>
        <p:xfrm>
          <a:off x="180269" y="1268761"/>
          <a:ext cx="7202313" cy="5229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1408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81025" y="9185"/>
            <a:ext cx="7562850" cy="7386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Расходы бюджета </a:t>
            </a:r>
            <a:r>
              <a:rPr lang="ru-RU" sz="1400" b="1" dirty="0" smtClean="0">
                <a:solidFill>
                  <a:schemeClr val="bg1"/>
                </a:solidFill>
              </a:rPr>
              <a:t>сельского поселения  </a:t>
            </a:r>
            <a:r>
              <a:rPr lang="ru-RU" sz="1400" b="1" dirty="0" err="1" smtClean="0">
                <a:solidFill>
                  <a:schemeClr val="bg1"/>
                </a:solidFill>
              </a:rPr>
              <a:t>Арслановскийсельсовет</a:t>
            </a:r>
            <a:r>
              <a:rPr lang="ru-RU" sz="1400" b="1" dirty="0" smtClean="0">
                <a:solidFill>
                  <a:schemeClr val="bg1"/>
                </a:solidFill>
              </a:rPr>
              <a:t> муниципального </a:t>
            </a:r>
            <a:r>
              <a:rPr lang="ru-RU" sz="1400" b="1" dirty="0" err="1" smtClean="0">
                <a:solidFill>
                  <a:schemeClr val="bg1"/>
                </a:solidFill>
              </a:rPr>
              <a:t>районаКигинский</a:t>
            </a:r>
            <a:r>
              <a:rPr lang="ru-RU" sz="1400" b="1" dirty="0" smtClean="0">
                <a:solidFill>
                  <a:schemeClr val="bg1"/>
                </a:solidFill>
              </a:rPr>
              <a:t>  </a:t>
            </a:r>
            <a:r>
              <a:rPr lang="ru-RU" sz="1400" b="1" dirty="0">
                <a:solidFill>
                  <a:schemeClr val="bg1"/>
                </a:solidFill>
              </a:rPr>
              <a:t>район Республики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Башкортостан на общегосударственные вопросы в </a:t>
            </a:r>
            <a:r>
              <a:rPr lang="ru-RU" sz="1400" b="1" dirty="0" smtClean="0">
                <a:solidFill>
                  <a:schemeClr val="bg1"/>
                </a:solidFill>
              </a:rPr>
              <a:t>2018-2023 </a:t>
            </a:r>
            <a:r>
              <a:rPr lang="ru-RU" sz="1400" b="1" dirty="0">
                <a:solidFill>
                  <a:schemeClr val="bg1"/>
                </a:solidFill>
              </a:rPr>
              <a:t>годах, тыс. рублей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20122689"/>
              </p:ext>
            </p:extLst>
          </p:nvPr>
        </p:nvGraphicFramePr>
        <p:xfrm>
          <a:off x="434058" y="4481810"/>
          <a:ext cx="7056784" cy="585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862571"/>
              </p:ext>
            </p:extLst>
          </p:nvPr>
        </p:nvGraphicFramePr>
        <p:xfrm>
          <a:off x="397050" y="1209118"/>
          <a:ext cx="6696748" cy="312867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06238"/>
                <a:gridCol w="755005"/>
                <a:gridCol w="755005"/>
                <a:gridCol w="755005"/>
                <a:gridCol w="755005"/>
                <a:gridCol w="755005"/>
                <a:gridCol w="915485"/>
              </a:tblGrid>
              <a:tr h="5987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Функциональная структура расходов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отчет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на 2018 год,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тыс. 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отчет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на 2019 год,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тыс. рублей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отчет</a:t>
                      </a:r>
                      <a:r>
                        <a:rPr lang="ru-RU" sz="900" u="none" strike="noStrike" dirty="0">
                          <a:effectLst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на 2020 год,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тыс. 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Проект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на 2021 год,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тыс. рублей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Проект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на 2022год,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тыс. 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Проект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на 2023год,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тыс. рублей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141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</a:tr>
              <a:tr h="2699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2255,8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2682,0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2544,1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2544,1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2544,1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80215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Функционирование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10682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2485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Резервные фонды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760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"/>
            <a:ext cx="7562850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Расходы бюджета </a:t>
            </a:r>
            <a:r>
              <a:rPr lang="ru-RU" sz="1400" b="1" dirty="0" smtClean="0">
                <a:solidFill>
                  <a:schemeClr val="bg1"/>
                </a:solidFill>
              </a:rPr>
              <a:t>сельского поселения  </a:t>
            </a:r>
            <a:r>
              <a:rPr lang="ru-RU" sz="1400" b="1" dirty="0" err="1" smtClean="0">
                <a:solidFill>
                  <a:schemeClr val="bg1"/>
                </a:solidFill>
              </a:rPr>
              <a:t>Арслановский</a:t>
            </a:r>
            <a:r>
              <a:rPr lang="ru-RU" sz="1400" b="1" dirty="0" smtClean="0">
                <a:solidFill>
                  <a:schemeClr val="bg1"/>
                </a:solidFill>
              </a:rPr>
              <a:t> сельсовет муниципального района Кигинский  </a:t>
            </a:r>
            <a:r>
              <a:rPr lang="ru-RU" sz="1400" b="1" dirty="0">
                <a:solidFill>
                  <a:schemeClr val="bg1"/>
                </a:solidFill>
              </a:rPr>
              <a:t>район Республики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Башкортостан на </a:t>
            </a:r>
            <a:r>
              <a:rPr lang="ru-RU" sz="1400" b="1" dirty="0" smtClean="0">
                <a:solidFill>
                  <a:schemeClr val="bg1"/>
                </a:solidFill>
              </a:rPr>
              <a:t>национальную оборону и национальную безопасность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в </a:t>
            </a:r>
            <a:r>
              <a:rPr lang="ru-RU" sz="1400" b="1" dirty="0" smtClean="0">
                <a:solidFill>
                  <a:schemeClr val="bg1"/>
                </a:solidFill>
              </a:rPr>
              <a:t>2018-2023 </a:t>
            </a:r>
            <a:r>
              <a:rPr lang="ru-RU" sz="1400" b="1" dirty="0">
                <a:solidFill>
                  <a:schemeClr val="bg1"/>
                </a:solidFill>
              </a:rPr>
              <a:t>годах, тыс. рублей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4634" y="691399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23605" y="549368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6" descr="Картинки по запросу парад кигинского района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Картинки по запросу парад кигинского района"/>
          <p:cNvSpPr>
            <a:spLocks noChangeAspect="1" noChangeArrowheads="1"/>
          </p:cNvSpPr>
          <p:nvPr/>
        </p:nvSpPr>
        <p:spPr bwMode="auto">
          <a:xfrm>
            <a:off x="307976" y="7937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Картинки по запросу парад кигинского района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8" name="Picture 14" descr="C:\Users\Администратор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9" y="4222597"/>
            <a:ext cx="2891420" cy="21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08257596"/>
              </p:ext>
            </p:extLst>
          </p:nvPr>
        </p:nvGraphicFramePr>
        <p:xfrm>
          <a:off x="132296" y="4337796"/>
          <a:ext cx="729825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834443"/>
              </p:ext>
            </p:extLst>
          </p:nvPr>
        </p:nvGraphicFramePr>
        <p:xfrm>
          <a:off x="581745" y="954114"/>
          <a:ext cx="6652492" cy="2533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0663"/>
                <a:gridCol w="838937"/>
                <a:gridCol w="504056"/>
                <a:gridCol w="648072"/>
                <a:gridCol w="648072"/>
                <a:gridCol w="936104"/>
                <a:gridCol w="1436588"/>
              </a:tblGrid>
              <a:tr h="6896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,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отчет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на 2018 год,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тыс. 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отчет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на 2019 год,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тыс. рублей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ожид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на 2020 год,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тыс. рублей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Проект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на 2021 год,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тыс. рублей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Проект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на 2022год,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тыс. рублей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Проект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на 2023год,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тыс. рублей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173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</a:tr>
              <a:tr h="1459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НАЦИОНАЛЬНАЯ ОБОРОНА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2782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Мобилизационная и вневойсковая подготовка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41536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НАЦИОНАЛЬНАЯ БЕЗОПАСНОСТЬ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И ПРАВООХРАНИТЕЛЬНАЯ ДЕЯТЕЛЬНОСТЬ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2782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Обеспечение пожарной безопасности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5525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09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"/>
            <a:ext cx="7562850" cy="7386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Расходы бюджета </a:t>
            </a:r>
            <a:r>
              <a:rPr lang="ru-RU" sz="1400" b="1" dirty="0" smtClean="0">
                <a:solidFill>
                  <a:schemeClr val="bg1"/>
                </a:solidFill>
              </a:rPr>
              <a:t>сельского поселения  </a:t>
            </a:r>
            <a:r>
              <a:rPr lang="ru-RU" sz="1400" b="1" dirty="0" err="1" smtClean="0">
                <a:solidFill>
                  <a:schemeClr val="bg1"/>
                </a:solidFill>
              </a:rPr>
              <a:t>Арслановский</a:t>
            </a:r>
            <a:r>
              <a:rPr lang="ru-RU" sz="1400" b="1" dirty="0" smtClean="0">
                <a:solidFill>
                  <a:schemeClr val="bg1"/>
                </a:solidFill>
              </a:rPr>
              <a:t> сельсовет муниципального района Кигинский  </a:t>
            </a:r>
            <a:r>
              <a:rPr lang="ru-RU" sz="1400" b="1" dirty="0">
                <a:solidFill>
                  <a:schemeClr val="bg1"/>
                </a:solidFill>
              </a:rPr>
              <a:t>район Республики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Башкортостан на </a:t>
            </a:r>
            <a:r>
              <a:rPr lang="ru-RU" sz="1400" b="1" dirty="0" smtClean="0">
                <a:solidFill>
                  <a:schemeClr val="bg1"/>
                </a:solidFill>
              </a:rPr>
              <a:t> национальную экономику в 2018-2023 </a:t>
            </a:r>
            <a:r>
              <a:rPr lang="ru-RU" sz="1400" b="1" dirty="0">
                <a:solidFill>
                  <a:schemeClr val="bg1"/>
                </a:solidFill>
              </a:rPr>
              <a:t>годах, тыс. рублей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7827" y="332650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44442372"/>
              </p:ext>
            </p:extLst>
          </p:nvPr>
        </p:nvGraphicFramePr>
        <p:xfrm>
          <a:off x="181025" y="4481813"/>
          <a:ext cx="7128792" cy="59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70192" y="1132437"/>
            <a:ext cx="6931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pc="20" dirty="0">
                <a:latin typeface="Times New Roman"/>
                <a:ea typeface="Times New Roman"/>
              </a:rPr>
              <a:t>«</a:t>
            </a:r>
            <a:r>
              <a:rPr lang="ru-RU" sz="1400" spc="20" dirty="0">
                <a:latin typeface="Times New Roman"/>
                <a:ea typeface="Times New Roman"/>
              </a:rPr>
              <a:t>Национальная экономика» -  по  этому разделу отражаются расходы на ремонт и содержание дорог общего пользования </a:t>
            </a:r>
            <a:r>
              <a:rPr lang="ru-RU" sz="1400" spc="20" dirty="0" smtClean="0">
                <a:latin typeface="Times New Roman"/>
                <a:ea typeface="Times New Roman"/>
              </a:rPr>
              <a:t> , </a:t>
            </a:r>
            <a:r>
              <a:rPr lang="ru-RU" sz="1400" spc="20" dirty="0">
                <a:latin typeface="Times New Roman"/>
                <a:ea typeface="Times New Roman"/>
              </a:rPr>
              <a:t>муниципальный Дорожный фонд </a:t>
            </a:r>
            <a:r>
              <a:rPr lang="ru-RU" sz="1400" spc="20" dirty="0" smtClean="0">
                <a:latin typeface="Times New Roman"/>
                <a:ea typeface="Times New Roman"/>
              </a:rPr>
              <a:t>  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39935"/>
              </p:ext>
            </p:extLst>
          </p:nvPr>
        </p:nvGraphicFramePr>
        <p:xfrm>
          <a:off x="354436" y="2177556"/>
          <a:ext cx="7047748" cy="26372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3226"/>
                <a:gridCol w="794087"/>
                <a:gridCol w="794087"/>
                <a:gridCol w="794087"/>
                <a:gridCol w="794087"/>
                <a:gridCol w="794087"/>
                <a:gridCol w="794087"/>
              </a:tblGrid>
              <a:tr h="756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Функциональная структура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отчет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на 2018 год,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отчет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2019 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ожид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2020 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Проект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2021 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Проект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2022год,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Проект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2023год,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186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</a:tr>
              <a:tr h="6731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НАЦИОНАЛЬНАЯ ЭКОНОМИКА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102098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Дорожное хозяйство (дорожные фонды)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149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"/>
            <a:ext cx="7562850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Расходы бюджета </a:t>
            </a:r>
            <a:r>
              <a:rPr lang="ru-RU" sz="1400" b="1" dirty="0" smtClean="0">
                <a:solidFill>
                  <a:schemeClr val="bg1"/>
                </a:solidFill>
              </a:rPr>
              <a:t>сельского поселения  </a:t>
            </a:r>
            <a:r>
              <a:rPr lang="ru-RU" sz="1400" b="1" dirty="0" err="1" smtClean="0">
                <a:solidFill>
                  <a:schemeClr val="bg1"/>
                </a:solidFill>
              </a:rPr>
              <a:t>Арслановский</a:t>
            </a:r>
            <a:r>
              <a:rPr lang="ru-RU" sz="1400" b="1" dirty="0" smtClean="0">
                <a:solidFill>
                  <a:schemeClr val="bg1"/>
                </a:solidFill>
              </a:rPr>
              <a:t> сельсовет муниципального района Кигинский  </a:t>
            </a:r>
            <a:r>
              <a:rPr lang="ru-RU" sz="1400" b="1" dirty="0">
                <a:solidFill>
                  <a:schemeClr val="bg1"/>
                </a:solidFill>
              </a:rPr>
              <a:t>район Республики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Башкортостан на </a:t>
            </a:r>
            <a:r>
              <a:rPr lang="ru-RU" sz="1400" b="1" dirty="0" smtClean="0">
                <a:solidFill>
                  <a:schemeClr val="bg1"/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 </a:t>
            </a:r>
            <a:r>
              <a:rPr lang="ru-RU" sz="1400" b="1" dirty="0">
                <a:solidFill>
                  <a:schemeClr val="bg1"/>
                </a:solidFill>
              </a:rPr>
              <a:t>в </a:t>
            </a:r>
            <a:r>
              <a:rPr lang="ru-RU" sz="1400" b="1" dirty="0" smtClean="0">
                <a:solidFill>
                  <a:schemeClr val="bg1"/>
                </a:solidFill>
              </a:rPr>
              <a:t>2018-2023 </a:t>
            </a:r>
            <a:r>
              <a:rPr lang="ru-RU" sz="1400" b="1" dirty="0">
                <a:solidFill>
                  <a:schemeClr val="bg1"/>
                </a:solidFill>
              </a:rPr>
              <a:t>годах, тыс. рублей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7826" y="4352965"/>
            <a:ext cx="253596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55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55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77827" y="458380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 descr="Картинки по запросу жилищно коммунальное хозяй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" y="3833738"/>
            <a:ext cx="4043139" cy="24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57710140"/>
              </p:ext>
            </p:extLst>
          </p:nvPr>
        </p:nvGraphicFramePr>
        <p:xfrm>
          <a:off x="253034" y="4584041"/>
          <a:ext cx="7056784" cy="577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662933"/>
              </p:ext>
            </p:extLst>
          </p:nvPr>
        </p:nvGraphicFramePr>
        <p:xfrm>
          <a:off x="377824" y="954115"/>
          <a:ext cx="6715965" cy="2905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5741"/>
                <a:gridCol w="756704"/>
                <a:gridCol w="756704"/>
                <a:gridCol w="756704"/>
                <a:gridCol w="756704"/>
                <a:gridCol w="756704"/>
                <a:gridCol w="756704"/>
              </a:tblGrid>
              <a:tr h="9182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Функциональная структура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отчет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на 2018 год,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отчет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2019 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ожид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2020 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Проект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2021 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Проект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2022год,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Проект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2023год,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186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</a:tr>
              <a:tr h="369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1867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Жилищное хозяйство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1867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Коммунальное хозяйство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1867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Благоустройство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250279">
                <a:tc gridSpan="6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b"/>
                </a:tc>
              </a:tr>
              <a:tr h="2502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ОХРАНА ОКРУЖАЮЩЕЙ СРЕДЫ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369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 493,8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 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932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"/>
            <a:ext cx="756285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Арслановский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 муниципального района Кигинский 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 Республики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Башкортостан на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социальную политику в 2018-2023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годах, тыс. рублей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7827" y="534103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7827" y="466635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827" y="3632116"/>
            <a:ext cx="184731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625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625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48821186"/>
              </p:ext>
            </p:extLst>
          </p:nvPr>
        </p:nvGraphicFramePr>
        <p:xfrm>
          <a:off x="253033" y="3308880"/>
          <a:ext cx="7200800" cy="570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008336"/>
              </p:ext>
            </p:extLst>
          </p:nvPr>
        </p:nvGraphicFramePr>
        <p:xfrm>
          <a:off x="377828" y="1241451"/>
          <a:ext cx="6912771" cy="1648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9497"/>
                <a:gridCol w="778879"/>
                <a:gridCol w="778879"/>
                <a:gridCol w="778879"/>
                <a:gridCol w="778879"/>
                <a:gridCol w="778879"/>
                <a:gridCol w="778879"/>
              </a:tblGrid>
              <a:tr h="7748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Функциональная структура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отчет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на 2018 год,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отчет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на 2019 год,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ожид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2020 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Проект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2021 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Проект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2022год,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Проект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на 2023год,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тыс. рублей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305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 anchor="ctr"/>
                </a:tc>
              </a:tr>
              <a:tr h="362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СОЦИАЛЬНАЯ ПОЛИТИКА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 14,9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  <a:tr h="2053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Пенсионное обеспечение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 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8" marR="3888" marT="388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224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421" y="881412"/>
            <a:ext cx="7056120" cy="55446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203200" algn="just">
              <a:lnSpc>
                <a:spcPts val="1200"/>
              </a:lnSpc>
              <a:spcBef>
                <a:spcPts val="1260"/>
              </a:spcBef>
            </a:pPr>
            <a:r>
              <a:rPr lang="ru-RU" sz="1200" dirty="0">
                <a:latin typeface="Times New Roman"/>
              </a:rPr>
              <a:t>В Республике Башкортостан с 2014 года при участии Всемирного банка реализуется программа поддержки местных инициатив (ППМИ) населения и органов местного самоуправления по развитию социальной и коммунальной инфраструктуры (Меморандум о взаимопонимании между Правительством Башкортостана и Всемирным банком был подписан 22 мая 2013 г. на Инвестиционном форуме </a:t>
            </a:r>
            <a:r>
              <a:rPr lang="ru-RU" sz="1200" dirty="0" err="1">
                <a:latin typeface="Times New Roman"/>
              </a:rPr>
              <a:t>Euromoney</a:t>
            </a:r>
            <a:r>
              <a:rPr lang="ru-RU" sz="1200" dirty="0">
                <a:latin typeface="Times New Roman"/>
              </a:rPr>
              <a:t>, далее состоялся ряд переговоров, в частности, в рамках Петербургского экономического форума-2013). Проект по поддержке местных инициатив - это механизм, позволяющий объединить ресурсы республиканского бюджета, бюджетов муниципалитетов, финансовые ресурсы местных сообществ и направить их на решение социально-важных проблем.</a:t>
            </a:r>
          </a:p>
          <a:p>
            <a:pPr indent="203200" algn="just">
              <a:lnSpc>
                <a:spcPts val="1200"/>
              </a:lnSpc>
              <a:spcBef>
                <a:spcPts val="1260"/>
              </a:spcBef>
            </a:pPr>
            <a:r>
              <a:rPr lang="ru-RU" sz="1200" dirty="0">
                <a:latin typeface="Times New Roman"/>
              </a:rPr>
              <a:t>Опыт внедрения ППМИ в республике был осуществлен на территории 7 районов Зауралья - </a:t>
            </a:r>
            <a:r>
              <a:rPr lang="ru-RU" sz="1200" dirty="0" err="1">
                <a:latin typeface="Times New Roman"/>
              </a:rPr>
              <a:t>Абзелиловском</a:t>
            </a:r>
            <a:r>
              <a:rPr lang="ru-RU" sz="1200" dirty="0">
                <a:latin typeface="Times New Roman"/>
              </a:rPr>
              <a:t>, </a:t>
            </a:r>
            <a:r>
              <a:rPr lang="ru-RU" sz="1200" dirty="0" err="1">
                <a:latin typeface="Times New Roman"/>
              </a:rPr>
              <a:t>Баймакском</a:t>
            </a:r>
            <a:r>
              <a:rPr lang="ru-RU" sz="1200" dirty="0">
                <a:latin typeface="Times New Roman"/>
              </a:rPr>
              <a:t>, </a:t>
            </a:r>
            <a:r>
              <a:rPr lang="ru-RU" sz="1200" dirty="0" err="1">
                <a:latin typeface="Times New Roman"/>
              </a:rPr>
              <a:t>Бурзянском</a:t>
            </a:r>
            <a:r>
              <a:rPr lang="ru-RU" sz="1200" dirty="0">
                <a:latin typeface="Times New Roman"/>
              </a:rPr>
              <a:t>, </a:t>
            </a:r>
            <a:r>
              <a:rPr lang="ru-RU" sz="1200" dirty="0" err="1">
                <a:latin typeface="Times New Roman"/>
              </a:rPr>
              <a:t>Зианчуринском</a:t>
            </a:r>
            <a:r>
              <a:rPr lang="ru-RU" sz="1200" dirty="0">
                <a:latin typeface="Times New Roman"/>
              </a:rPr>
              <a:t>, Зилаирском, Учалинском, </a:t>
            </a:r>
            <a:r>
              <a:rPr lang="ru-RU" sz="1200" dirty="0" err="1">
                <a:latin typeface="Times New Roman"/>
              </a:rPr>
              <a:t>Хайбуллинском</a:t>
            </a:r>
            <a:r>
              <a:rPr lang="ru-RU" sz="1200" dirty="0">
                <a:latin typeface="Times New Roman"/>
              </a:rPr>
              <a:t>. В 2014-2015 годах из бюджета республики было направлено по 60,0 млн. рублей на финансирование 69 и 99 проектов соответственно.</a:t>
            </a:r>
          </a:p>
          <a:p>
            <a:pPr indent="203200" algn="just">
              <a:lnSpc>
                <a:spcPts val="1200"/>
              </a:lnSpc>
              <a:spcBef>
                <a:spcPts val="1260"/>
              </a:spcBef>
            </a:pPr>
            <a:r>
              <a:rPr lang="ru-RU" sz="1200" dirty="0">
                <a:latin typeface="Times New Roman"/>
              </a:rPr>
              <a:t>Данный проект показал свою высокую эффективность, как в части расходования бюджетных средств, так и качества выполненных работ. Местные жители участвуют от стадии принятия самого решения о строительстве (ремонте, реконструкции) объекта до контроля качества предоставления услуг и использования финансовых средств. Это позволяет выявить реальные потребности населения и оперативно решать наиболее острые проблемы, такие как: организация коммунальной и бытовой инфраструктуры, ремонт автомобильных дорог местного значения, обеспечение первичных мер пожарной безопасности, создание условий для организации досуга населения, культурного, физкультурного, библиотечного обслуживания, организация благоустройства территории поселения, включая освещение улиц и озеленение территории, содержание мест захоронения поселения.</a:t>
            </a:r>
          </a:p>
          <a:p>
            <a:pPr indent="203200" algn="just">
              <a:lnSpc>
                <a:spcPts val="1200"/>
              </a:lnSpc>
              <a:spcBef>
                <a:spcPts val="1260"/>
              </a:spcBef>
            </a:pPr>
            <a:r>
              <a:rPr lang="ru-RU" sz="1200" dirty="0">
                <a:latin typeface="Times New Roman"/>
              </a:rPr>
              <a:t>При реализации ППМИ в РБ программа приобрела характерные только для республики черты - при выборе проекта принимаются любые дополнительные материалы и документы, подтверждающие актуальность проблемы. Например, такими документами могут быть результаты творческих народных конкурсов - презентации, детские поделки, рисунки, частушки, сочинения. Интересными новациями в конкурсной процедуре можно считать следующие критерии оценки заявки: роль любых СМИ и публикаций в процессе отбора актуальной проблемы и разработки заявки, введение гибкой шкалы оценки разных видов и объема местного вклада. Таким образом, создается сильная мотивация для местных глав, местного бизнеса и населения к совместному участию и </a:t>
            </a:r>
            <a:r>
              <a:rPr lang="ru-RU" sz="1200" dirty="0" err="1">
                <a:latin typeface="Times New Roman"/>
              </a:rPr>
              <a:t>софинансированию</a:t>
            </a:r>
            <a:r>
              <a:rPr lang="ru-RU" sz="1200" dirty="0">
                <a:latin typeface="Times New Roman"/>
              </a:rPr>
              <a:t> проектов. Характерно, что необычайно высокую активность продемонстрировало местное бизнес-сообщество. По общему объему привлеченных внебюджетных средств (23%) в 2014 году республика вошла в число лидеров проекта среди субъектов Российской Федерации.</a:t>
            </a:r>
          </a:p>
          <a:p>
            <a:pPr indent="203200" algn="just">
              <a:lnSpc>
                <a:spcPts val="1200"/>
              </a:lnSpc>
              <a:spcBef>
                <a:spcPts val="1260"/>
              </a:spcBef>
            </a:pPr>
            <a:r>
              <a:rPr lang="ru-RU" sz="1200" dirty="0">
                <a:latin typeface="Times New Roman"/>
              </a:rPr>
              <a:t>Таким образом, проект в республике является не только механизмом повышения эффективности использования бюджетных средств в сфере развития объектов социальной инфраструктуры, но и новой государственной технологией по работе с местными сообществами. Наш район участвует в реализации данной Программы с 2016 </a:t>
            </a:r>
            <a:r>
              <a:rPr lang="ru-RU" sz="1200" dirty="0" err="1">
                <a:latin typeface="Times New Roman"/>
              </a:rPr>
              <a:t>года.За</a:t>
            </a:r>
            <a:r>
              <a:rPr lang="ru-RU" sz="1200" dirty="0">
                <a:latin typeface="Times New Roman"/>
              </a:rPr>
              <a:t> это время реализовано проектов на общую сумму </a:t>
            </a:r>
            <a:r>
              <a:rPr lang="ru-RU" sz="1200" dirty="0" smtClean="0">
                <a:latin typeface="Times New Roman"/>
              </a:rPr>
              <a:t>18,0 </a:t>
            </a:r>
            <a:r>
              <a:rPr lang="ru-RU" sz="1200" dirty="0" err="1" smtClean="0">
                <a:latin typeface="Times New Roman"/>
              </a:rPr>
              <a:t>млн.рублей</a:t>
            </a:r>
            <a:r>
              <a:rPr lang="ru-RU" sz="1200" dirty="0" err="1" smtClean="0"/>
              <a:t>Т.ак</a:t>
            </a:r>
            <a:r>
              <a:rPr lang="ru-RU" sz="1200" dirty="0" smtClean="0"/>
              <a:t> </a:t>
            </a:r>
            <a:r>
              <a:rPr lang="ru-RU" sz="1200" dirty="0"/>
              <a:t>в 2016 году участвовали в ППМИ в нашем районе 9 проектов, и все они выиграли. Вы вместе отремонтировали сельские дома культуры, детские и спортивные площадки, пожарное депо. В 2017 году выиграли только 2 проекта в </a:t>
            </a:r>
            <a:r>
              <a:rPr lang="ru-RU" sz="1200" dirty="0" err="1"/>
              <a:t>Еланлинском</a:t>
            </a:r>
            <a:r>
              <a:rPr lang="ru-RU" sz="1200" dirty="0"/>
              <a:t> и </a:t>
            </a:r>
            <a:r>
              <a:rPr lang="ru-RU" sz="1200" dirty="0" err="1"/>
              <a:t>Ибраевском</a:t>
            </a:r>
            <a:r>
              <a:rPr lang="ru-RU" sz="1200" dirty="0"/>
              <a:t> сельских поселениях. А 2018 и 2019 годы для нашего района тоже весьма удачный: конкурсный отбор прошли  все девять проектов! На сегодняшний день все они реализованы: проведены замена окон в четырех школах и в одном дошкольном учреждении, в одной школе произведен капитальный ремонт кровли, в пяти учреждениях культуры сделан капитальный ремонт и в одном приобретено музыкальное оборудование, приобретен один колесный трактор и навесное оборудование к нему, в трех населенных пунктах произведен капитальный ремонт ограждения кладбищ, установлена детская площадка.</a:t>
            </a:r>
            <a:endParaRPr lang="ru-RU" sz="1200" dirty="0">
              <a:solidFill>
                <a:srgbClr val="FF0000"/>
              </a:solidFill>
              <a:latin typeface="Times New Roman"/>
            </a:endParaRPr>
          </a:p>
          <a:p>
            <a:pPr indent="203200" algn="just">
              <a:lnSpc>
                <a:spcPts val="1200"/>
              </a:lnSpc>
              <a:spcBef>
                <a:spcPts val="1260"/>
              </a:spcBef>
            </a:pPr>
            <a:endParaRPr lang="ru-RU" sz="1200" dirty="0"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187"/>
            <a:ext cx="7562850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b="1" dirty="0">
                <a:solidFill>
                  <a:srgbClr val="FFFFFF"/>
                </a:solidFill>
                <a:latin typeface="Times New Roman"/>
              </a:rPr>
              <a:t>Общественно значимые </a:t>
            </a:r>
            <a:r>
              <a:rPr lang="ru" sz="1400" b="1" dirty="0" smtClean="0">
                <a:solidFill>
                  <a:srgbClr val="FFFFFF"/>
                </a:solidFill>
                <a:latin typeface="Times New Roman"/>
              </a:rPr>
              <a:t>проекты</a:t>
            </a:r>
            <a:endParaRPr lang="en-US" sz="1400" b="1" dirty="0" smtClean="0">
              <a:solidFill>
                <a:srgbClr val="FFFFFF"/>
              </a:solidFill>
              <a:latin typeface="Times New Roman"/>
            </a:endParaRPr>
          </a:p>
          <a:p>
            <a:pPr algn="ctr"/>
            <a:r>
              <a:rPr lang="ru" sz="1400" b="1" dirty="0">
                <a:solidFill>
                  <a:srgbClr val="FFFFFF"/>
                </a:solidFill>
                <a:latin typeface="Times New Roman"/>
              </a:rPr>
              <a:t>Реализация программы поддержки местных инициатив (ППМИ)</a:t>
            </a:r>
          </a:p>
          <a:p>
            <a:pPr indent="0" algn="ctr"/>
            <a:endParaRPr lang="ru" sz="14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2530" name="Picture 2" descr="C:\Users\Администратор\Desktop\удалить 3\ppmi-small-280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81" y="8514258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161423"/>
            <a:ext cx="7567299" cy="324879"/>
          </a:xfrm>
          <a:custGeom>
            <a:avLst/>
            <a:gdLst/>
            <a:ahLst/>
            <a:cxnLst/>
            <a:rect l="l" t="t" r="r" b="b"/>
            <a:pathLst>
              <a:path w="7560945" h="325120">
                <a:moveTo>
                  <a:pt x="0" y="324611"/>
                </a:moveTo>
                <a:lnTo>
                  <a:pt x="7560564" y="324611"/>
                </a:lnTo>
                <a:lnTo>
                  <a:pt x="7560564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solidFill>
            <a:srgbClr val="93B5B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486" y="192899"/>
            <a:ext cx="7092555" cy="10615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2860" algn="ctr">
              <a:spcBef>
                <a:spcPts val="95"/>
              </a:spcBef>
            </a:pPr>
            <a:r>
              <a:rPr sz="1600" b="1" spc="-20" dirty="0" err="1">
                <a:solidFill>
                  <a:srgbClr val="1A495D"/>
                </a:solidFill>
                <a:latin typeface="Times New Roman"/>
                <a:cs typeface="Times New Roman"/>
              </a:rPr>
              <a:t>Уважаемые</a:t>
            </a:r>
            <a:r>
              <a:rPr sz="1600" b="1" spc="-20" dirty="0">
                <a:solidFill>
                  <a:srgbClr val="1A495D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20" dirty="0" smtClean="0">
                <a:solidFill>
                  <a:srgbClr val="1A495D"/>
                </a:solidFill>
                <a:latin typeface="Times New Roman"/>
                <a:cs typeface="Times New Roman"/>
              </a:rPr>
              <a:t>  </a:t>
            </a:r>
            <a:r>
              <a:rPr sz="1600" b="1" spc="-10" dirty="0" err="1" smtClean="0">
                <a:solidFill>
                  <a:srgbClr val="1A495D"/>
                </a:solidFill>
                <a:latin typeface="Times New Roman"/>
                <a:cs typeface="Times New Roman"/>
              </a:rPr>
              <a:t>жители</a:t>
            </a:r>
            <a:r>
              <a:rPr sz="1600" b="1" spc="-10" dirty="0" smtClean="0">
                <a:solidFill>
                  <a:srgbClr val="1A495D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1A495D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lang="ru-RU" sz="1600" b="1" spc="-10" dirty="0" err="1" smtClean="0">
                <a:solidFill>
                  <a:srgbClr val="1A495D"/>
                </a:solidFill>
                <a:latin typeface="Times New Roman"/>
                <a:cs typeface="Times New Roman"/>
              </a:rPr>
              <a:t>Арслановкий</a:t>
            </a:r>
            <a:r>
              <a:rPr lang="ru-RU" sz="1600" b="1" spc="-10" dirty="0" smtClean="0">
                <a:solidFill>
                  <a:srgbClr val="1A495D"/>
                </a:solidFill>
                <a:latin typeface="Times New Roman"/>
                <a:cs typeface="Times New Roman"/>
              </a:rPr>
              <a:t> сельсовет  муниципального района Кигинский район </a:t>
            </a:r>
            <a:r>
              <a:rPr sz="1600" b="1" spc="-10" dirty="0" err="1" smtClean="0">
                <a:solidFill>
                  <a:srgbClr val="1A495D"/>
                </a:solidFill>
                <a:latin typeface="Times New Roman"/>
                <a:cs typeface="Times New Roman"/>
              </a:rPr>
              <a:t>Республики</a:t>
            </a:r>
            <a:r>
              <a:rPr sz="1600" b="1" spc="80" dirty="0" smtClean="0">
                <a:solidFill>
                  <a:srgbClr val="1A495D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1A495D"/>
                </a:solidFill>
                <a:latin typeface="Times New Roman"/>
                <a:cs typeface="Times New Roman"/>
              </a:rPr>
              <a:t>Башкортостан!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52445" marR="11430" indent="457200" algn="just">
              <a:spcBef>
                <a:spcPts val="5"/>
              </a:spcBef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На сегодняшний день </a:t>
            </a:r>
            <a:r>
              <a:rPr sz="14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органы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местного самоуправления</a:t>
            </a:r>
            <a:r>
              <a:rPr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стремятся 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обеспечить </a:t>
            </a:r>
            <a:r>
              <a:rPr sz="14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максимальную  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степень </a:t>
            </a:r>
            <a:r>
              <a:rPr sz="14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открытости </a:t>
            </a:r>
            <a:r>
              <a:rPr sz="140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всех </a:t>
            </a:r>
            <a:r>
              <a:rPr sz="14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процессов, 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происходящих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sz="1400" spc="5" dirty="0" err="1">
                <a:solidFill>
                  <a:prstClr val="black"/>
                </a:solidFill>
                <a:latin typeface="Times New Roman"/>
                <a:cs typeface="Times New Roman"/>
              </a:rPr>
              <a:t>сфере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управления.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Необходимо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обеспечить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свободный 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доступ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любого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гражданина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к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достоверной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полной 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информации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о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бюджетных 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процессах.  </a:t>
            </a:r>
            <a:r>
              <a:rPr sz="14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Прозрачность (открытость) </a:t>
            </a:r>
            <a:r>
              <a:rPr sz="14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наряду с  достоверностью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бюджета, 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адресностью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целевым  характером,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результативностью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эффективностью 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использования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бюджетных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средств</a:t>
            </a:r>
            <a:r>
              <a:rPr sz="14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позволяет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algn="just">
              <a:spcBef>
                <a:spcPts val="10"/>
              </a:spcBef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обеспечить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большую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степень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открытости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sz="14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управлении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муниципальными</a:t>
            </a:r>
            <a:r>
              <a:rPr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финансами и 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улучшить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контроль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за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расходованием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бюджетных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средств.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Это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обеспечивает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дальнейшую 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демократизацию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бюджетного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процесса,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позволяет обществу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получать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информацию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о </a:t>
            </a:r>
            <a:r>
              <a:rPr sz="1400" spc="-25" dirty="0">
                <a:solidFill>
                  <a:prstClr val="black"/>
                </a:solidFill>
                <a:latin typeface="Times New Roman"/>
                <a:cs typeface="Times New Roman"/>
              </a:rPr>
              <a:t>ходе 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составления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бюджетов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ходе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их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исполнения,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а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также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об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отчетах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по их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исполнению.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165" indent="457200" algn="just"/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Своевременное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получение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правдивой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бюджетной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информации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должно 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обеспечиваться путем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ее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получения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через</a:t>
            </a:r>
            <a:r>
              <a:rPr sz="14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интернет.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indent="457200" algn="just"/>
            <a:r>
              <a:rPr sz="14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Данный </a:t>
            </a:r>
            <a:r>
              <a:rPr sz="140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«бюджет </a:t>
            </a:r>
            <a:r>
              <a:rPr sz="1400" i="1" dirty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sz="14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граждан»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sz="1400" spc="-30" dirty="0">
                <a:solidFill>
                  <a:prstClr val="black"/>
                </a:solidFill>
                <a:latin typeface="Times New Roman"/>
                <a:cs typeface="Times New Roman"/>
              </a:rPr>
              <a:t>бюджет, </a:t>
            </a:r>
            <a:r>
              <a:rPr sz="1400" spc="-25" dirty="0">
                <a:solidFill>
                  <a:prstClr val="black"/>
                </a:solidFill>
                <a:latin typeface="Times New Roman"/>
                <a:cs typeface="Times New Roman"/>
              </a:rPr>
              <a:t>который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можно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понять;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он раскрывает 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структуру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доходов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расходов бюджета;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помогает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гражданину получить информацию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о 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возможных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мерах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государственной</a:t>
            </a:r>
            <a:r>
              <a:rPr sz="14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поддержки.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715" indent="457200" algn="just"/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Граждане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– и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как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налогоплательщики,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как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потребители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общественных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благ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– 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должны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быть уверены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том,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что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передаваемые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ими в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распоряжение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государства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средства 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используются прозрачно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эффективно,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приносят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конкретные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результаты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как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общества  в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целом,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так и для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каждой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семьи, для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каждого</a:t>
            </a:r>
            <a:r>
              <a:rPr sz="14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человека.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715" indent="457200" algn="just">
              <a:spcBef>
                <a:spcPts val="5"/>
              </a:spcBef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Данная редакция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«бюджета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граждан»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составлена по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материалам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к </a:t>
            </a:r>
            <a:r>
              <a:rPr lang="ru-RU"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решению Совета сельского поселения </a:t>
            </a:r>
            <a:r>
              <a:rPr lang="ru-RU" sz="1400" spc="-1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Арслановский</a:t>
            </a:r>
            <a:r>
              <a:rPr lang="ru-RU" sz="1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сельсовет  муниципального района Кигинский район </a:t>
            </a:r>
            <a:r>
              <a:rPr sz="1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Республики Башкортостан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«О </a:t>
            </a:r>
            <a:r>
              <a:rPr sz="1400" spc="-15" dirty="0" err="1">
                <a:solidFill>
                  <a:prstClr val="black"/>
                </a:solidFill>
                <a:latin typeface="Times New Roman"/>
                <a:cs typeface="Times New Roman"/>
              </a:rPr>
              <a:t>бюджете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  </a:t>
            </a:r>
            <a:r>
              <a:rPr lang="ru-RU" sz="1400" spc="-1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Арслановский</a:t>
            </a:r>
            <a:r>
              <a:rPr lang="ru-RU" sz="1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сельсовет муниципального района Кигинский район </a:t>
            </a:r>
            <a:r>
              <a:rPr sz="1400" spc="-1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Республики</a:t>
            </a:r>
            <a:r>
              <a:rPr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Башкортостан </a:t>
            </a:r>
            <a:r>
              <a:rPr sz="14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на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</a:t>
            </a:r>
            <a:r>
              <a:rPr lang="ru-RU"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21</a:t>
            </a:r>
            <a:r>
              <a:rPr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prstClr val="black"/>
                </a:solidFill>
                <a:latin typeface="Times New Roman"/>
                <a:cs typeface="Times New Roman"/>
              </a:rPr>
              <a:t>год 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на плановый </a:t>
            </a:r>
            <a:r>
              <a:rPr sz="14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период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40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140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1400" spc="-114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годов».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715" indent="457200" algn="just"/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В нашем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«бюджете</a:t>
            </a:r>
            <a:r>
              <a:rPr sz="1400" spc="3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граждан» все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данные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изложены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так,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чтобы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не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только </a:t>
            </a:r>
            <a:r>
              <a:rPr sz="1400" spc="3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специалисты в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области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финансов,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но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все </a:t>
            </a:r>
            <a:r>
              <a:rPr sz="1400" dirty="0" err="1">
                <a:solidFill>
                  <a:prstClr val="black"/>
                </a:solidFill>
                <a:latin typeface="Times New Roman"/>
                <a:cs typeface="Times New Roman"/>
              </a:rPr>
              <a:t>жители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района</a:t>
            </a:r>
            <a:r>
              <a:rPr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могли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найти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ответы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на такие  вопросы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как: </a:t>
            </a:r>
            <a:r>
              <a:rPr sz="1400" spc="-25" dirty="0">
                <a:solidFill>
                  <a:prstClr val="black"/>
                </a:solidFill>
                <a:latin typeface="Times New Roman"/>
                <a:cs typeface="Times New Roman"/>
              </a:rPr>
              <a:t>сколько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lang="ru-RU"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нашем районе </a:t>
            </a:r>
            <a:r>
              <a:rPr sz="1400" spc="-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тратится</a:t>
            </a:r>
            <a:r>
              <a:rPr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бюджетных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средств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образование,  </a:t>
            </a:r>
            <a:r>
              <a:rPr lang="ru-RU"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социальную </a:t>
            </a:r>
            <a:r>
              <a:rPr sz="1400" spc="-25" dirty="0">
                <a:solidFill>
                  <a:prstClr val="black"/>
                </a:solidFill>
                <a:latin typeface="Times New Roman"/>
                <a:cs typeface="Times New Roman"/>
              </a:rPr>
              <a:t>политику, культуру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спорт,</a:t>
            </a:r>
            <a:r>
              <a:rPr sz="1400" spc="3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растут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эти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расходы</a:t>
            </a:r>
            <a:r>
              <a:rPr sz="1400" spc="3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или 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сокращаются, </a:t>
            </a:r>
            <a:r>
              <a:rPr sz="1400" spc="-25" dirty="0">
                <a:solidFill>
                  <a:prstClr val="black"/>
                </a:solidFill>
                <a:latin typeface="Times New Roman"/>
                <a:cs typeface="Times New Roman"/>
              </a:rPr>
              <a:t>какова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их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доля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sz="1400" spc="-20" dirty="0" err="1">
                <a:solidFill>
                  <a:prstClr val="black"/>
                </a:solidFill>
                <a:latin typeface="Times New Roman"/>
                <a:cs typeface="Times New Roman"/>
              </a:rPr>
              <a:t>расходах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бюджета. </a:t>
            </a:r>
            <a:r>
              <a:rPr lang="ru-RU" sz="14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indent="457200" algn="just"/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Представленная информация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предназначена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широкого</a:t>
            </a:r>
            <a:r>
              <a:rPr sz="1400" spc="3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круга пользователей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 </a:t>
            </a:r>
            <a:r>
              <a:rPr sz="1400" spc="-30" dirty="0">
                <a:solidFill>
                  <a:prstClr val="black"/>
                </a:solidFill>
                <a:latin typeface="Times New Roman"/>
                <a:cs typeface="Times New Roman"/>
              </a:rPr>
              <a:t>будет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интересна и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полезна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разным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категориям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населения: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студентам,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педагогам, врачам,  молодым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семьям, пенсионерам и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другим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лицам,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проявляющим активный 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интерес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к  процессу </a:t>
            </a:r>
            <a:r>
              <a:rPr sz="14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формирования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бюджета</a:t>
            </a:r>
            <a:r>
              <a:rPr lang="ru-RU" sz="1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сельского поселения     </a:t>
            </a:r>
            <a:r>
              <a:rPr lang="ru-RU" sz="1400" spc="-1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Арслановский</a:t>
            </a:r>
            <a:r>
              <a:rPr lang="ru-RU" sz="1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сельсовет муниципального района Кигинский район </a:t>
            </a:r>
            <a:r>
              <a:rPr sz="1400" spc="-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Республики</a:t>
            </a:r>
            <a:r>
              <a:rPr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Башкортостан.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Наш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«бюджет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для граждан»  содержит информацию, представляющую 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интерес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для целевых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групп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граждан,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получающих 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поддержку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из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–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сведения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о численности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граждан,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входящих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целевую </a:t>
            </a:r>
            <a:r>
              <a:rPr sz="1400" spc="-30" dirty="0">
                <a:solidFill>
                  <a:prstClr val="black"/>
                </a:solidFill>
                <a:latin typeface="Times New Roman"/>
                <a:cs typeface="Times New Roman"/>
              </a:rPr>
              <a:t>группу, 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объем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бюджетных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ассигнований, направляемых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поддержку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представителей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целевой  группы,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меры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бюджетной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поддержки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расчете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на</a:t>
            </a:r>
            <a:r>
              <a:rPr sz="14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человека.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982" y="1207637"/>
            <a:ext cx="3041410" cy="1796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4572" y="10428926"/>
            <a:ext cx="176678" cy="235321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61594">
              <a:spcBef>
                <a:spcPts val="155"/>
              </a:spcBef>
            </a:pPr>
            <a:fld id="{81D60167-4931-47E6-BA6A-407CBD079E47}" type="slidenum">
              <a:rPr sz="1400" dirty="0">
                <a:solidFill>
                  <a:srgbClr val="888888"/>
                </a:solidFill>
                <a:latin typeface="Times New Roman"/>
                <a:cs typeface="Times New Roman"/>
              </a:rPr>
              <a:pPr marL="61594">
                <a:spcBef>
                  <a:spcPts val="155"/>
                </a:spcBef>
              </a:pPr>
              <a:t>2</a:t>
            </a:fld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5750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" y="0"/>
            <a:ext cx="756285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Проекты, направленные на  развитие  инфраструктуры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2019 году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902578"/>
              </p:ext>
            </p:extLst>
          </p:nvPr>
        </p:nvGraphicFramePr>
        <p:xfrm>
          <a:off x="541066" y="953418"/>
          <a:ext cx="6696744" cy="1152127"/>
        </p:xfrm>
        <a:graphic>
          <a:graphicData uri="http://schemas.openxmlformats.org/drawingml/2006/table">
            <a:tbl>
              <a:tblPr/>
              <a:tblGrid>
                <a:gridCol w="1139788"/>
                <a:gridCol w="4483649"/>
                <a:gridCol w="1073307"/>
              </a:tblGrid>
              <a:tr h="1152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Арслановский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сельсовет</a:t>
                      </a:r>
                    </a:p>
                  </a:txBody>
                  <a:tcPr marL="4502" marR="4502" marT="4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Капитальный ремонт оконных проемов в здании филиала Муниципального бюджетного учреждения культуры "Районный Дом культуры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сельского поселения 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Арслановскийсельсовет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муниципального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районаКигинский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 Республики Башкортостан"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Кулбаковский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сельский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клуб,расположенного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 адресу:452507,Республика Башкортостан , Кигинский район,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д.Кулбаково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ул.Мира,д.23.</a:t>
                      </a:r>
                    </a:p>
                  </a:txBody>
                  <a:tcPr marL="4502" marR="4502" marT="4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153,20</a:t>
                      </a:r>
                    </a:p>
                  </a:txBody>
                  <a:tcPr marL="4502" marR="4502" marT="45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Z:\Мои документы\ППМИ\ППМИ 2019\ФОТО ОТЧЕТ\КУЛБАК\WhatsApp Image 2020-02-05 at 14.25.1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88" y="5273898"/>
            <a:ext cx="4524101" cy="25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Z:\Мои документы\ППМИ\ППМИ 2019\ФОТО ОТЧЕТ\КУЛБАК\WhatsApp Image 2020-02-05 at 14.25.1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79" y="7865190"/>
            <a:ext cx="4529311" cy="25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29626" y="5273898"/>
            <a:ext cx="1074688" cy="369332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charset="0"/>
              </a:rPr>
              <a:t>посл</a:t>
            </a:r>
            <a:r>
              <a:rPr lang="ru-RU" b="1" i="1" dirty="0" smtClean="0">
                <a:latin typeface="Arial" charset="0"/>
              </a:rPr>
              <a:t>е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8294" y="7865190"/>
            <a:ext cx="1074688" cy="369332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charset="0"/>
              </a:rPr>
              <a:t>посл</a:t>
            </a:r>
            <a:r>
              <a:rPr lang="ru-RU" b="1" i="1" dirty="0" smtClean="0">
                <a:latin typeface="Arial" charset="0"/>
              </a:rPr>
              <a:t>е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Z:\Мои документы\ППМИ\ППМИ 2019\ФОТО ОТЧЕТ\КУЛБАК\кулбак\IMG_75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22941" r="8487"/>
          <a:stretch/>
        </p:blipFill>
        <p:spPr bwMode="auto">
          <a:xfrm>
            <a:off x="1628379" y="2393578"/>
            <a:ext cx="4529311" cy="2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64406" y="2393578"/>
            <a:ext cx="1165091" cy="369332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charset="0"/>
              </a:rPr>
              <a:t>до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79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" y="0"/>
            <a:ext cx="756285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Проекты, направленные на  развитие  инфраструктуры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2020 году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044079"/>
              </p:ext>
            </p:extLst>
          </p:nvPr>
        </p:nvGraphicFramePr>
        <p:xfrm>
          <a:off x="325041" y="809406"/>
          <a:ext cx="6984776" cy="171991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988002"/>
                <a:gridCol w="4357342"/>
                <a:gridCol w="1639432"/>
              </a:tblGrid>
              <a:tr h="776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7" marR="7497" marT="74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Наименование обьекта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7" marR="7497" marT="74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Полная стоимость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7" marR="7497" marT="7496" marB="0" anchor="ctr"/>
                </a:tc>
              </a:tr>
              <a:tr h="769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</a:rPr>
                        <a:t>Арслановский</a:t>
                      </a:r>
                      <a:r>
                        <a:rPr lang="ru-RU" sz="1000" u="none" strike="noStrike" dirty="0">
                          <a:effectLst/>
                        </a:rPr>
                        <a:t> сельсовет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7" marR="7497" marT="749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Приобретение и установка детской площадки </a:t>
                      </a:r>
                      <a:r>
                        <a:rPr lang="ru-RU" sz="1000" u="none" strike="noStrike" dirty="0" err="1">
                          <a:effectLst/>
                        </a:rPr>
                        <a:t>д.Тугузлы</a:t>
                      </a:r>
                      <a:r>
                        <a:rPr lang="ru-RU" sz="1000" u="none" strike="noStrike" dirty="0">
                          <a:effectLst/>
                        </a:rPr>
                        <a:t> сельского поселения </a:t>
                      </a:r>
                      <a:r>
                        <a:rPr lang="ru-RU" sz="1000" u="none" strike="noStrike" dirty="0" err="1">
                          <a:effectLst/>
                        </a:rPr>
                        <a:t>Арслановский</a:t>
                      </a:r>
                      <a:r>
                        <a:rPr lang="ru-RU" sz="1000" u="none" strike="noStrike" dirty="0">
                          <a:effectLst/>
                        </a:rPr>
                        <a:t> сельсовет  </a:t>
                      </a:r>
                      <a:r>
                        <a:rPr lang="ru-RU" sz="1000" u="none" strike="noStrike" dirty="0" smtClean="0">
                          <a:effectLst/>
                        </a:rPr>
                        <a:t>сельского поселения 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Арслановскийсельсовет</a:t>
                      </a:r>
                      <a:r>
                        <a:rPr lang="ru-RU" sz="1000" u="none" strike="noStrike" dirty="0" smtClean="0">
                          <a:effectLst/>
                        </a:rPr>
                        <a:t> муниципального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районаКигинский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</a:rPr>
                        <a:t>район Республики </a:t>
                      </a:r>
                      <a:r>
                        <a:rPr lang="ru-RU" sz="1000" u="none" strike="noStrike" dirty="0" err="1">
                          <a:effectLst/>
                        </a:rPr>
                        <a:t>Башкортостан,расположенного</a:t>
                      </a:r>
                      <a:r>
                        <a:rPr lang="ru-RU" sz="1000" u="none" strike="noStrike" dirty="0">
                          <a:effectLst/>
                        </a:rPr>
                        <a:t> по адресу:452511,РБ, Кигинский район, </a:t>
                      </a:r>
                      <a:r>
                        <a:rPr lang="ru-RU" sz="1000" u="none" strike="noStrike" dirty="0" err="1">
                          <a:effectLst/>
                        </a:rPr>
                        <a:t>д.Тугузлы</a:t>
                      </a:r>
                      <a:r>
                        <a:rPr lang="ru-RU" sz="1000" u="none" strike="noStrike" dirty="0">
                          <a:effectLst/>
                        </a:rPr>
                        <a:t>, ул.Саветская,32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97" marR="7497" marT="74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650,00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97" marR="7497" marT="7496" marB="0"/>
                </a:tc>
              </a:tr>
              <a:tr h="1735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ИТОГО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7" marR="7497" marT="74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5 623,380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97" marR="7497" marT="7496" marB="0" anchor="ctr"/>
                </a:tc>
              </a:tr>
            </a:tbl>
          </a:graphicData>
        </a:graphic>
      </p:graphicFrame>
      <p:pic>
        <p:nvPicPr>
          <p:cNvPr id="2050" name="Picture 2" descr="Z:\Мои документы\ППМИ\ППМИ 2020\Арслановский с.с фото\Арслановский с.с фото\ППМИ фото\Дет площ Тугузлы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87" y="6466527"/>
            <a:ext cx="4870126" cy="365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Мои документы\ППМИ\ППМИ 2020\Арслановский с.с фото\Арслановский с.с фото\ППМИ фото\Дет площ Тугузлы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86" y="2753618"/>
            <a:ext cx="4870127" cy="365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02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" y="0"/>
            <a:ext cx="756285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Проекты, направленные на  развитие  инфраструктуры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Z:\Мои документы\ППМИ\ППМИ 2017год\Фото собраний 2017\Ибраево\PC1903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7" y="5561931"/>
            <a:ext cx="6632121" cy="436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6" y="682892"/>
            <a:ext cx="7064168" cy="430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172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61425"/>
            <a:ext cx="7567299" cy="361047"/>
          </a:xfrm>
          <a:custGeom>
            <a:avLst/>
            <a:gdLst/>
            <a:ahLst/>
            <a:cxnLst/>
            <a:rect l="l" t="t" r="r" b="b"/>
            <a:pathLst>
              <a:path w="7560945" h="361315">
                <a:moveTo>
                  <a:pt x="0" y="361188"/>
                </a:moveTo>
                <a:lnTo>
                  <a:pt x="7560564" y="361188"/>
                </a:lnTo>
                <a:lnTo>
                  <a:pt x="7560564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solidFill>
            <a:srgbClr val="93B5B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27765" y="10115610"/>
            <a:ext cx="20591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5" dirty="0">
                <a:solidFill>
                  <a:srgbClr val="888888"/>
                </a:solidFill>
                <a:latin typeface="Times New Roman"/>
                <a:cs typeface="Times New Roman"/>
              </a:rPr>
              <a:t>33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16289" y="192897"/>
            <a:ext cx="431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algn="ctr">
              <a:spcBef>
                <a:spcPts val="95"/>
              </a:spcBef>
            </a:pPr>
            <a:r>
              <a:rPr sz="1600" b="1" spc="-10" dirty="0">
                <a:solidFill>
                  <a:srgbClr val="1A495D"/>
                </a:solidFill>
                <a:latin typeface="Times New Roman"/>
                <a:cs typeface="Times New Roman"/>
              </a:rPr>
              <a:t>Общественно </a:t>
            </a:r>
            <a:r>
              <a:rPr sz="1600" b="1" spc="-10" dirty="0" err="1">
                <a:solidFill>
                  <a:srgbClr val="1A495D"/>
                </a:solidFill>
                <a:latin typeface="Times New Roman"/>
                <a:cs typeface="Times New Roman"/>
              </a:rPr>
              <a:t>значимые</a:t>
            </a:r>
            <a:r>
              <a:rPr sz="1600" b="1" spc="50" dirty="0">
                <a:solidFill>
                  <a:srgbClr val="1A495D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 smtClean="0">
                <a:solidFill>
                  <a:srgbClr val="1A495D"/>
                </a:solidFill>
                <a:latin typeface="Times New Roman"/>
                <a:cs typeface="Times New Roman"/>
              </a:rPr>
              <a:t>проекты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1025" y="809403"/>
            <a:ext cx="7049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 Изготовление мемориальных  плит к обелиску участникам Великой Отечественной войны  1941-1945 г в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д.Тугузлы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4" y="2177554"/>
            <a:ext cx="727638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602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"/>
            <a:ext cx="7562850" cy="7071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920"/>
              </a:lnSpc>
              <a:spcAft>
                <a:spcPts val="1050"/>
              </a:spcAft>
            </a:pP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Расходы бюджета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сельского поселения  </a:t>
            </a:r>
            <a:r>
              <a:rPr lang="ru-RU" sz="1400" b="1" dirty="0" err="1" smtClean="0">
                <a:solidFill>
                  <a:srgbClr val="FFFFFF"/>
                </a:solidFill>
                <a:latin typeface="Times New Roman"/>
              </a:rPr>
              <a:t>Арслановский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 сельсовет муниципального района Кигинский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район Республики Башкортостан на исполнение муниципальных программ и непрограммных направлений деятельности за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2019-2023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годы, тыс. рублей</a:t>
            </a:r>
            <a:endParaRPr lang="ru" sz="1400" b="1" dirty="0">
              <a:solidFill>
                <a:srgbClr val="FFFFFF"/>
              </a:solidFill>
              <a:latin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00855"/>
              </p:ext>
            </p:extLst>
          </p:nvPr>
        </p:nvGraphicFramePr>
        <p:xfrm>
          <a:off x="289037" y="2105546"/>
          <a:ext cx="6984777" cy="648663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87658"/>
                <a:gridCol w="2637918"/>
                <a:gridCol w="714885"/>
                <a:gridCol w="777392"/>
                <a:gridCol w="712732"/>
                <a:gridCol w="712732"/>
                <a:gridCol w="641460"/>
              </a:tblGrid>
              <a:tr h="16094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Код целевой статьи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Наименование муниципальным  программам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Отчет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за 2019 год,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тыс. рублей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</a:rPr>
                        <a:t>Отчет за </a:t>
                      </a:r>
                      <a:r>
                        <a:rPr lang="ru-RU" sz="1000" u="none" strike="noStrike" dirty="0">
                          <a:effectLst/>
                        </a:rPr>
                        <a:t>2020 год, 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тыс. рублей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Проект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на 2021 год,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тыс. рублей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Проект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на 2022 год,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тыс. рублей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Проект 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на 2023 год, 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тыс. рублей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</a:tr>
              <a:tr h="3373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</a:tr>
              <a:tr h="9996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</a:rPr>
                        <a:t>20,0.00.00000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" </a:t>
                      </a:r>
                      <a:r>
                        <a:rPr lang="ru-RU" sz="1000" u="none" strike="noStrike" dirty="0" smtClean="0">
                          <a:effectLst/>
                        </a:rPr>
                        <a:t>Обеспечение первичных мер пожарной безопасности в сельском поселении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Арслановский</a:t>
                      </a:r>
                      <a:r>
                        <a:rPr lang="ru-RU" sz="1000" u="none" strike="noStrike" dirty="0" smtClean="0">
                          <a:effectLst/>
                        </a:rPr>
                        <a:t> сельсовет муниципального района </a:t>
                      </a:r>
                      <a:r>
                        <a:rPr lang="ru-RU" sz="1000" u="none" strike="noStrike" dirty="0">
                          <a:effectLst/>
                        </a:rPr>
                        <a:t>Кигинский район Республики Башкортостан"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127,7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200,4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160,0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150,0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20,0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</a:tr>
              <a:tr h="9996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</a:rPr>
                        <a:t>21.0.00.00000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 </a:t>
                      </a:r>
                      <a:r>
                        <a:rPr lang="ru-RU" sz="1000" u="none" strike="noStrike" dirty="0" smtClean="0">
                          <a:effectLst/>
                        </a:rPr>
                        <a:t>«Благоустройство территории сельского поселения 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Арслановский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сельсовет </a:t>
                      </a:r>
                      <a:r>
                        <a:rPr lang="ru-RU" sz="1000" u="none" strike="noStrike" dirty="0" smtClean="0">
                          <a:effectLst/>
                        </a:rPr>
                        <a:t>муниципального района </a:t>
                      </a:r>
                      <a:r>
                        <a:rPr lang="ru-RU" sz="1000" u="none" strike="noStrike" dirty="0">
                          <a:effectLst/>
                        </a:rPr>
                        <a:t>Кигинский район Республики Башкортостан"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</a:tr>
              <a:tr h="11016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</a:rPr>
                        <a:t>23.0.00.00000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</a:t>
                      </a:r>
                      <a:r>
                        <a:rPr lang="ru-RU" sz="1000" u="none" strike="noStrike" dirty="0" smtClean="0">
                          <a:effectLst/>
                        </a:rPr>
                        <a:t>« Развитие муниципальной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службы в сельском поселении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Арслановский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сельсовет</a:t>
                      </a:r>
                      <a:r>
                        <a:rPr lang="ru-RU" sz="1000" u="none" strike="noStrike" dirty="0" smtClean="0">
                          <a:effectLst/>
                        </a:rPr>
                        <a:t> муниципального района </a:t>
                      </a:r>
                      <a:r>
                        <a:rPr lang="ru-RU" sz="1000" u="none" strike="noStrike" dirty="0">
                          <a:effectLst/>
                        </a:rPr>
                        <a:t>Кигинский район Республики Башкортостан"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2939,3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2820,8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2614,9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</a:tr>
              <a:tr h="11016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</a:rPr>
                        <a:t>27.0.00.00000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</a:t>
                      </a:r>
                      <a:r>
                        <a:rPr lang="ru-RU" sz="1000" u="none" strike="noStrike" dirty="0" smtClean="0">
                          <a:effectLst/>
                        </a:rPr>
                        <a:t>« Профилактика терроризма и экстремизма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 в сельском поселении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Арслановский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сельсовет муниципального района  Кигинский район Республики Башкортостан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 anchor="ctr"/>
                </a:tc>
              </a:tr>
              <a:tr h="337376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ИТОГО ПО МУНИЦИПАЛЬНЫМ ПРОГРАММАМ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5525,5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8848,7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3482,8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2636,9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2" marR="4172" marT="4173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7562850" cy="9653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" sz="1500" b="1" dirty="0">
                <a:solidFill>
                  <a:srgbClr val="FFFFFF"/>
                </a:solidFill>
                <a:latin typeface="Times New Roman"/>
              </a:rPr>
              <a:t>Муниципальная программа</a:t>
            </a:r>
          </a:p>
          <a:p>
            <a:pPr algn="ctr"/>
            <a:r>
              <a:rPr lang="ru" sz="1500" b="1" dirty="0" smtClean="0">
                <a:solidFill>
                  <a:srgbClr val="FFFFFF"/>
                </a:solidFill>
                <a:latin typeface="Times New Roman"/>
              </a:rPr>
              <a:t>«</a:t>
            </a:r>
            <a:r>
              <a:rPr lang="ru-RU" sz="1200" cap="small" dirty="0">
                <a:solidFill>
                  <a:schemeClr val="bg1"/>
                </a:solidFill>
                <a:latin typeface="Times New Roman"/>
                <a:ea typeface="Times New Roman"/>
              </a:rPr>
              <a:t>ОБЕСПЕЧЕНИЕ </a:t>
            </a:r>
            <a:r>
              <a:rPr lang="ru-RU" sz="1200" cap="small" dirty="0" smtClean="0">
                <a:solidFill>
                  <a:schemeClr val="bg1"/>
                </a:solidFill>
                <a:latin typeface="Times New Roman"/>
                <a:ea typeface="Times New Roman"/>
              </a:rPr>
              <a:t>ПЕРВИЧНЫХ  </a:t>
            </a:r>
            <a:r>
              <a:rPr lang="ru-RU" sz="1200" cap="small" dirty="0">
                <a:solidFill>
                  <a:schemeClr val="bg1"/>
                </a:solidFill>
                <a:latin typeface="Times New Roman"/>
                <a:ea typeface="Times New Roman"/>
              </a:rPr>
              <a:t>МЕР ПОЖАРНОЙ </a:t>
            </a:r>
            <a:r>
              <a:rPr lang="ru-RU" sz="1200" cap="small" dirty="0" smtClean="0">
                <a:solidFill>
                  <a:schemeClr val="bg1"/>
                </a:solidFill>
                <a:latin typeface="Times New Roman"/>
                <a:ea typeface="Times New Roman"/>
              </a:rPr>
              <a:t> БЕЗОПАСНОСТИ </a:t>
            </a:r>
            <a:r>
              <a:rPr lang="ru-RU" sz="1200" cap="small" dirty="0">
                <a:solidFill>
                  <a:schemeClr val="bg1"/>
                </a:solidFill>
                <a:latin typeface="Times New Roman"/>
                <a:ea typeface="Times New Roman"/>
              </a:rPr>
              <a:t>НА  ТЕРРИТОРИИ СЕЛЬСКОГО ПОСЕЛЕНИЯ АРСЛАНОВСКИЙ СЕЛЬСОВЕТ МУНИЦИПАЛЬНОГО РАЙОНА КИГИНСКИЙ РАЙОН РЕСПУБЛИКИ БАШКОРТОСТАН </a:t>
            </a:r>
            <a:endParaRPr lang="ru" sz="12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196" y="965357"/>
            <a:ext cx="6984613" cy="34444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algn="just"/>
            <a:r>
              <a:rPr lang="ru" sz="1200" b="1" dirty="0" smtClean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 распоряжением главы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Арслановский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 муниципального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районаКигинский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 Республики Башкортостан от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февраля 2018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№. 11, </a:t>
            </a:r>
          </a:p>
          <a:p>
            <a:pPr lvl="0" algn="just"/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Ответственный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исполнитель муниципальной программы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 Администрация сельского поселения 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Арслановски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йсельсовет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Кигинский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 Республики Башкортостан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Цели муниципальной программы :</a:t>
            </a: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  -качественное </a:t>
            </a:r>
            <a:r>
              <a:rPr lang="ru-RU" sz="1200" dirty="0">
                <a:latin typeface="Times New Roman"/>
                <a:ea typeface="Times New Roman"/>
              </a:rPr>
              <a:t>повышении уровня защищенности населения и объектов     </a:t>
            </a:r>
            <a:r>
              <a:rPr lang="ru-RU" sz="1200" dirty="0" smtClean="0">
                <a:latin typeface="Times New Roman"/>
                <a:ea typeface="Times New Roman"/>
              </a:rPr>
              <a:t>       </a:t>
            </a:r>
            <a:r>
              <a:rPr lang="ru-RU" sz="1200" dirty="0">
                <a:latin typeface="Times New Roman"/>
                <a:ea typeface="Times New Roman"/>
              </a:rPr>
              <a:t>экономики от пожаров.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  Задачи муниципальной  программы  :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-реализация первичных мер  пожарной  безопасности, направленных  на предупреждение пожаров на территории сельского поселения;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-создание условий для безопасности людей и сохранности имущества от пожаров;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- принятие мер  для спасения  людей и имущества при пожаре ;</a:t>
            </a:r>
          </a:p>
          <a:p>
            <a:r>
              <a:rPr lang="ru-RU" sz="1200" dirty="0">
                <a:latin typeface="Times New Roman"/>
                <a:ea typeface="Times New Roman"/>
              </a:rPr>
              <a:t>- создание условий для привлечения населения к мероприятиям по предупреждению и тушению пожаров.</a:t>
            </a:r>
            <a:r>
              <a:rPr lang="ru-RU" sz="1200" dirty="0" smtClean="0">
                <a:latin typeface="Times New Roman"/>
                <a:ea typeface="Times New Roman"/>
              </a:rPr>
              <a:t>    </a:t>
            </a:r>
            <a:endParaRPr lang="ru-RU" sz="1200" dirty="0">
              <a:latin typeface="Times New Roman"/>
              <a:ea typeface="Times New Roman"/>
            </a:endParaRPr>
          </a:p>
        </p:txBody>
      </p:sp>
      <p:pic>
        <p:nvPicPr>
          <p:cNvPr id="3074" name="Picture 2" descr="Пожарная безопасность. Памятка - Меленковский рай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6" y="5109063"/>
            <a:ext cx="7128629" cy="41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021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7562850" cy="6669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" sz="1500" b="1" dirty="0">
                <a:solidFill>
                  <a:srgbClr val="FFFFFF"/>
                </a:solidFill>
                <a:latin typeface="Times New Roman"/>
              </a:rPr>
              <a:t>Муниципальная программа</a:t>
            </a:r>
          </a:p>
          <a:p>
            <a:pPr algn="ctr"/>
            <a:r>
              <a:rPr lang="ru" sz="1500" b="1" dirty="0" smtClean="0">
                <a:solidFill>
                  <a:srgbClr val="FFFFFF"/>
                </a:solidFill>
                <a:latin typeface="Times New Roman"/>
              </a:rPr>
              <a:t>«Развитие муниципальной службы в сельском поселении Арслановский  сельсовет муниципального района Кигинский  район   Республики </a:t>
            </a:r>
            <a:r>
              <a:rPr lang="ru" sz="1500" b="1" dirty="0">
                <a:solidFill>
                  <a:srgbClr val="FFFFFF"/>
                </a:solidFill>
                <a:latin typeface="Times New Roman"/>
              </a:rPr>
              <a:t>Башкортостан»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3199" y="965358"/>
            <a:ext cx="7056621" cy="286838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algn="just"/>
            <a:r>
              <a:rPr lang="ru" sz="900" b="1" dirty="0" smtClean="0">
                <a:solidFill>
                  <a:prstClr val="black"/>
                </a:solidFill>
                <a:latin typeface="Times New Roman"/>
              </a:rPr>
              <a:t>  </a:t>
            </a:r>
            <a:r>
              <a:rPr lang="ru-RU" sz="9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 распоряжением главы 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sz="10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Арслановский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 муниципального района Кигинский 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 Республики Башкортостан от 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февраля   2018 года 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13  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Администрация  сельского поселения  </a:t>
            </a:r>
            <a:r>
              <a:rPr lang="ru-RU" sz="10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Арслановский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 муниципального района Кигинский </a:t>
            </a: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 Республики Башкортостан.</a:t>
            </a:r>
          </a:p>
          <a:p>
            <a:pPr algn="just"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Цель муниципальной программы -  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latin typeface="Times New Roman"/>
                <a:ea typeface="Calibri"/>
              </a:rPr>
              <a:t>Создание механизмов развития муниципальной службы как ключевого ресурса повышения эффективности муниципального управления: создание профессиональной, конкурентоспособной,</a:t>
            </a:r>
            <a:endParaRPr lang="ru-RU" sz="1050" dirty="0">
              <a:latin typeface="Times New Roman"/>
              <a:ea typeface="Times New Roman"/>
            </a:endParaRPr>
          </a:p>
          <a:p>
            <a:r>
              <a:rPr lang="ru-RU" sz="1050" dirty="0">
                <a:latin typeface="Times New Roman"/>
                <a:ea typeface="Calibri"/>
              </a:rPr>
              <a:t>ориентированной на интересы населения, открытой муниципальной службы, направленной на решение вопросов местного значения, с учетом исторических и иных местных традиций</a:t>
            </a:r>
            <a:endParaRPr lang="ru-RU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0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Задачи муниципальной программы :</a:t>
            </a:r>
          </a:p>
          <a:p>
            <a:pPr algn="just">
              <a:spcAft>
                <a:spcPts val="0"/>
              </a:spcAft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latin typeface="Times New Roman"/>
                <a:ea typeface="Calibri"/>
              </a:rPr>
              <a:t>1.Обеспечение взаимосвязи гражданской службы и муниципальной службы;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latin typeface="Times New Roman"/>
                <a:ea typeface="Calibri"/>
              </a:rPr>
              <a:t>2.Повышение доверия граждан к муниципальной службе, обеспечение открытости и прозрачности муниципальной службы;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latin typeface="Times New Roman"/>
                <a:ea typeface="Calibri"/>
              </a:rPr>
              <a:t>3.Совершенствование правовой основы муниципальной службы;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latin typeface="Times New Roman"/>
                <a:ea typeface="Calibri"/>
              </a:rPr>
              <a:t>4.Формирование системы мониторинга общественного мнения об эффективности муниципальной службы и результативности профессиональной служебной деятельности муниципальных служащих;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latin typeface="Times New Roman"/>
                <a:ea typeface="Calibri"/>
              </a:rPr>
              <a:t>5.Развитие механизма предупреждения коррупции, выявления и разрешения конфликта интересов на муниципальной службе;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latin typeface="Times New Roman"/>
                <a:ea typeface="Calibri"/>
              </a:rPr>
              <a:t>6.Упорядочение и конкретизация полномочий муниципальных служащих, закрепленных в должностных инструкциях;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latin typeface="Times New Roman"/>
                <a:ea typeface="Calibri"/>
              </a:rPr>
              <a:t>7.Совершенствование системы и структуры органов местного самоуправления, создание механизмов общественного контроля за их деятельностью;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latin typeface="Times New Roman"/>
                <a:ea typeface="Calibri"/>
              </a:rPr>
              <a:t>8.Выработка оптимальной системы взаимодействия институтов гражданского общества и средств массовой информации с органами местного самоуправления, исключающей возможность неправомерного вмешательства в деятельность муниципальных служащих;</a:t>
            </a:r>
            <a:endParaRPr lang="ru-RU" sz="1050" dirty="0">
              <a:latin typeface="Times New Roman"/>
              <a:ea typeface="Times New Roman"/>
            </a:endParaRPr>
          </a:p>
          <a:p>
            <a:pPr lvl="0" algn="just"/>
            <a:endParaRPr lang="ru" sz="900" b="1" dirty="0">
              <a:solidFill>
                <a:prstClr val="black"/>
              </a:solidFill>
              <a:latin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90866"/>
              </p:ext>
            </p:extLst>
          </p:nvPr>
        </p:nvGraphicFramePr>
        <p:xfrm>
          <a:off x="267288" y="4985866"/>
          <a:ext cx="7200640" cy="405916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65970"/>
                <a:gridCol w="473467"/>
                <a:gridCol w="473467"/>
                <a:gridCol w="473467"/>
                <a:gridCol w="473467"/>
                <a:gridCol w="473467"/>
                <a:gridCol w="473467"/>
                <a:gridCol w="473467"/>
                <a:gridCol w="473467"/>
                <a:gridCol w="473467"/>
                <a:gridCol w="473467"/>
              </a:tblGrid>
              <a:tr h="26576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наименование целевых индикаторов муниципальной программы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2017год </a:t>
                      </a:r>
                      <a:r>
                        <a:rPr lang="ru-RU" sz="900" u="none" strike="noStrike" dirty="0">
                          <a:effectLst/>
                        </a:rPr>
                        <a:t>отчет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2018 </a:t>
                      </a:r>
                      <a:r>
                        <a:rPr lang="ru-RU" sz="900" u="none" strike="noStrike" dirty="0">
                          <a:effectLst/>
                        </a:rPr>
                        <a:t>год отчет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2019год </a:t>
                      </a:r>
                      <a:r>
                        <a:rPr lang="ru-RU" sz="900" u="none" strike="noStrike" dirty="0">
                          <a:effectLst/>
                        </a:rPr>
                        <a:t>отчет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2020год </a:t>
                      </a:r>
                      <a:r>
                        <a:rPr lang="ru-RU" sz="900" u="none" strike="noStrike" dirty="0">
                          <a:effectLst/>
                        </a:rPr>
                        <a:t>оценка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проект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план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факт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план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факт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план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факт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2021 </a:t>
                      </a:r>
                      <a:r>
                        <a:rPr lang="ru-RU" sz="900" u="none" strike="noStrike" dirty="0">
                          <a:effectLst/>
                        </a:rPr>
                        <a:t>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2022г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2023 </a:t>
                      </a:r>
                      <a:r>
                        <a:rPr lang="ru-RU" sz="900" u="none" strike="noStrike" dirty="0">
                          <a:effectLst/>
                        </a:rPr>
                        <a:t>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b"/>
                </a:tc>
              </a:tr>
              <a:tr h="643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доля муниципальных служащих</a:t>
                      </a:r>
                      <a:r>
                        <a:rPr lang="ru-RU" sz="900" u="none" strike="noStrike" dirty="0" smtClean="0">
                          <a:effectLst/>
                        </a:rPr>
                        <a:t>, прошедших </a:t>
                      </a:r>
                      <a:r>
                        <a:rPr lang="ru-RU" sz="900" u="none" strike="noStrike" dirty="0">
                          <a:effectLst/>
                        </a:rPr>
                        <a:t>повышение квалификации относительно количества муниципальных служащих, которым подлежит пройти повышение квалификации,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</a:tr>
              <a:tr h="524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муниципальных служащих соблюдающих запреты и ограничения, направленные на предупреждение коррупции 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</a:tr>
              <a:tr h="6927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участия  муниципальных служащих  в проведении семинаров-совещаний, видеоконференций по актуальным проблемам применения законодательства в сфере муниципальной службы,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</a:tr>
              <a:tr h="35667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размещенных муниципальных нормативно-правовых актов  в сфере муниципальной службы на официальном сайте органа местного самоуправления  от общего количества , подлежащего размещению,%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</a:tr>
              <a:tr h="146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</a:tr>
              <a:tr h="189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</a:tr>
              <a:tr h="418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организация выборов в представительный орган  муниципального образования на всех участках избирательных комиссий,%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</a:tr>
              <a:tr h="5556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>
                          <a:effectLst/>
                        </a:rPr>
                        <a:t>организация первичного воинского учета в сельских поселениях, на территориях где отсутствуют военные комиссариаты от общего количества сельских поселений,%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94" marR="6994" marT="699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019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7562850" cy="9653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" sz="1500" b="1" dirty="0">
                <a:solidFill>
                  <a:srgbClr val="FFFFFF"/>
                </a:solidFill>
                <a:latin typeface="Times New Roman"/>
              </a:rPr>
              <a:t>Муниципальная программа</a:t>
            </a:r>
          </a:p>
          <a:p>
            <a:pPr algn="ctr"/>
            <a:r>
              <a:rPr lang="ru" sz="1500" b="1" dirty="0" smtClean="0">
                <a:solidFill>
                  <a:srgbClr val="FFFFFF"/>
                </a:solidFill>
                <a:latin typeface="Times New Roman"/>
              </a:rPr>
              <a:t>«</a:t>
            </a:r>
            <a:r>
              <a:rPr lang="ru-RU" sz="1200" cap="small" dirty="0" smtClean="0">
                <a:solidFill>
                  <a:prstClr val="white"/>
                </a:solidFill>
                <a:latin typeface="Times New Roman"/>
                <a:ea typeface="Times New Roman"/>
              </a:rPr>
              <a:t>БЛАГОУСТРОЙСТВОР ТЕРРИТОРИИ </a:t>
            </a:r>
            <a:r>
              <a:rPr lang="ru-RU" sz="1200" cap="small" dirty="0">
                <a:solidFill>
                  <a:prstClr val="white"/>
                </a:solidFill>
                <a:latin typeface="Times New Roman"/>
                <a:ea typeface="Times New Roman"/>
              </a:rPr>
              <a:t>СЕЛЬСКОГО ПОСЕЛЕНИЯ АРСЛАНОВСКИЙ СЕЛЬСОВЕТ МУНИЦИПАЛЬНОГО РАЙОНА КИГИНСКИЙ РАЙОН РЕСПУБЛИКИ БАШКОРТОСТАН </a:t>
            </a:r>
            <a:endParaRPr lang="ru" sz="1200" b="1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196" y="965357"/>
            <a:ext cx="6984613" cy="34444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" sz="1200" b="1" dirty="0" smtClean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 распоряжением главы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Арслановский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 муниципального района Кигинский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 Республики Башкортостан от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февраля 2018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№. 12, </a:t>
            </a:r>
          </a:p>
          <a:p>
            <a:pPr algn="just"/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Ответственный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исполнитель муниципальной программы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 Администрация сельского поселения 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Арслановский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 муниципального района Кигинский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 Республики Башкортостан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Цели муниципальной программы :</a:t>
            </a:r>
          </a:p>
          <a:p>
            <a:pPr algn="just"/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Совершенствование системы комплексного благоустройства </a:t>
            </a:r>
            <a:r>
              <a:rPr lang="ru-RU" sz="1200" dirty="0">
                <a:latin typeface="Times New Roman"/>
                <a:ea typeface="Times New Roman"/>
              </a:rPr>
              <a:t>сельского поселения </a:t>
            </a:r>
            <a:r>
              <a:rPr lang="ru-RU" sz="1200" dirty="0" err="1">
                <a:latin typeface="Times New Roman"/>
                <a:ea typeface="Times New Roman"/>
              </a:rPr>
              <a:t>Арслановский</a:t>
            </a:r>
            <a:r>
              <a:rPr lang="ru-RU" sz="1200" dirty="0">
                <a:latin typeface="Times New Roman"/>
                <a:ea typeface="Times New Roman"/>
              </a:rPr>
              <a:t> сельсовет муниципального района Кигинский район Республики Башкортостан</a:t>
            </a:r>
            <a:endParaRPr lang="ru-RU" sz="900" dirty="0">
              <a:latin typeface="Courier New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1200" dirty="0">
                <a:latin typeface="Times New Roman"/>
                <a:ea typeface="Times New Roman"/>
              </a:rPr>
              <a:t>Повышение уровня внешнего благоустройства и</a:t>
            </a:r>
            <a:br>
              <a:rPr lang="ru-RU" sz="1200" dirty="0">
                <a:latin typeface="Times New Roman"/>
                <a:ea typeface="Times New Roman"/>
              </a:rPr>
            </a:br>
            <a:r>
              <a:rPr lang="ru-RU" sz="1200" dirty="0">
                <a:latin typeface="Times New Roman"/>
                <a:ea typeface="Times New Roman"/>
              </a:rPr>
              <a:t>санитарного содержания населенных пунктов сельского поселения </a:t>
            </a:r>
            <a:r>
              <a:rPr lang="ru-RU" sz="1200" dirty="0" err="1">
                <a:latin typeface="Times New Roman"/>
                <a:ea typeface="Times New Roman"/>
              </a:rPr>
              <a:t>Арслановский</a:t>
            </a:r>
            <a:r>
              <a:rPr lang="ru-RU" sz="1200" dirty="0">
                <a:latin typeface="Times New Roman"/>
                <a:ea typeface="Times New Roman"/>
              </a:rPr>
              <a:t> сельсовет муниципального района Кигинский район Республики Башкортостан</a:t>
            </a:r>
            <a:endParaRPr lang="ru-RU" sz="900" dirty="0">
              <a:latin typeface="Courier New"/>
              <a:ea typeface="Times New Roman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  Задачи муниципальной  программы  :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-организация взаимодействия между предприятиями, организациями и учреждениями при решении вопросов благоустройства территории поселения.</a:t>
            </a:r>
            <a:endParaRPr lang="ru-RU" sz="11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-приведение в качественное состояние элементов благоустройства.</a:t>
            </a:r>
            <a:endParaRPr lang="ru-RU" sz="11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-привлечение жителей к участию в решении проблем благоустройства.</a:t>
            </a:r>
            <a:endParaRPr lang="ru-RU" sz="11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200" dirty="0">
                <a:latin typeface="Times New Roman"/>
                <a:ea typeface="Times New Roman"/>
              </a:rPr>
              <a:t>- восстановить и реконструкция уличное освещение, установкой светильников в населенных пунктах;</a:t>
            </a:r>
            <a:endParaRPr lang="ru-RU" sz="1100" dirty="0">
              <a:latin typeface="Times New Roman"/>
              <a:ea typeface="Times New Roman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5122" name="Picture 2" descr="Z:\Мои документы\ППМИ\ППМИ 2020\Арслановский с.с фото\Арслановский с.с фото\Реальные дела\Памятник Арслано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3" y="5057874"/>
            <a:ext cx="6356746" cy="48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218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7562850" cy="9653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" sz="1500" b="1" dirty="0">
                <a:solidFill>
                  <a:srgbClr val="FFFFFF"/>
                </a:solidFill>
                <a:latin typeface="Times New Roman"/>
              </a:rPr>
              <a:t>Муниципальная программа</a:t>
            </a:r>
          </a:p>
          <a:p>
            <a:pPr algn="ctr"/>
            <a:r>
              <a:rPr lang="ru" sz="1500" b="1" dirty="0" smtClean="0">
                <a:solidFill>
                  <a:srgbClr val="FFFFFF"/>
                </a:solidFill>
                <a:latin typeface="Times New Roman"/>
              </a:rPr>
              <a:t>«</a:t>
            </a:r>
            <a:r>
              <a:rPr lang="ru-RU" sz="1200" b="1" dirty="0">
                <a:solidFill>
                  <a:schemeClr val="bg1"/>
                </a:solidFill>
                <a:latin typeface="Times New Roman"/>
                <a:ea typeface="Times New Roman"/>
              </a:rPr>
              <a:t>Профилактика правонарушений и усиление борьбы с преступностью в сельском поселении </a:t>
            </a:r>
            <a:r>
              <a:rPr lang="ru-RU" sz="12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Арслановский</a:t>
            </a:r>
            <a:r>
              <a:rPr lang="ru-RU" sz="1200" b="1" dirty="0">
                <a:solidFill>
                  <a:schemeClr val="bg1"/>
                </a:solidFill>
                <a:latin typeface="Times New Roman"/>
                <a:ea typeface="Times New Roman"/>
              </a:rPr>
              <a:t>  сельсовет  муниципального района Кигинский </a:t>
            </a:r>
            <a:r>
              <a:rPr lang="ru-RU" sz="1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район»</a:t>
            </a:r>
            <a:endParaRPr lang="ru" sz="12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196" y="965357"/>
            <a:ext cx="6984613" cy="34444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" sz="1200" b="1" dirty="0" smtClean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 распоряжением главы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Арслановский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 муниципального района Кигинский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 Республики Башкортостан от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февраля 2018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№. 15, </a:t>
            </a:r>
          </a:p>
          <a:p>
            <a:pPr algn="just"/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Ответственный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исполнитель муниципальной программы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 Администрация сельского поселения 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Арслановский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 муниципального района Кигинский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 Республики Башкортостан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Цели муниципальной программы :</a:t>
            </a:r>
          </a:p>
          <a:p>
            <a:pPr algn="just"/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ru-RU" sz="1200" spc="25" dirty="0">
                <a:solidFill>
                  <a:srgbClr val="000000"/>
                </a:solidFill>
                <a:latin typeface="Times New Roman"/>
                <a:ea typeface="Times New Roman"/>
              </a:rPr>
              <a:t>Обеспечение  общественной безопасности и правопорядка </a:t>
            </a:r>
            <a:r>
              <a:rPr lang="ru-RU" sz="1200" spc="-5" dirty="0">
                <a:solidFill>
                  <a:srgbClr val="000000"/>
                </a:solidFill>
                <a:latin typeface="Times New Roman"/>
                <a:ea typeface="Times New Roman"/>
              </a:rPr>
              <a:t> на территории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</a:rPr>
              <a:t> сельского поселения </a:t>
            </a:r>
            <a:r>
              <a:rPr lang="ru-RU" sz="1200" dirty="0" err="1">
                <a:solidFill>
                  <a:srgbClr val="333333"/>
                </a:solidFill>
                <a:latin typeface="Times New Roman"/>
                <a:ea typeface="Times New Roman"/>
              </a:rPr>
              <a:t>Арслановский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</a:rPr>
              <a:t>  сельсовет муниципального района Кигинский район Республики </a:t>
            </a:r>
            <a:r>
              <a:rPr lang="ru-RU" sz="1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Башкортостан</a:t>
            </a: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  Задачи муниципальной  программы  :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снижение уровня преступности и стабилизация криминогенной обстановки на территории сельского поселения </a:t>
            </a:r>
            <a:r>
              <a:rPr lang="ru-RU" sz="1200" dirty="0" err="1">
                <a:solidFill>
                  <a:srgbClr val="333333"/>
                </a:solidFill>
                <a:latin typeface="Times New Roman"/>
                <a:ea typeface="Times New Roman"/>
              </a:rPr>
              <a:t>Арслановский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</a:rPr>
              <a:t>  сельсовет муниципального района Кигинский район Республики Башкортостан</a:t>
            </a:r>
            <a:r>
              <a:rPr lang="ru-RU" sz="1200" dirty="0">
                <a:latin typeface="Times New Roman"/>
                <a:ea typeface="Times New Roman"/>
              </a:rPr>
              <a:t>;</a:t>
            </a:r>
          </a:p>
          <a:p>
            <a:r>
              <a:rPr lang="ru-RU" sz="1200" dirty="0">
                <a:latin typeface="Times New Roman"/>
                <a:ea typeface="Times New Roman"/>
              </a:rPr>
              <a:t>развитие системы социальной профилактики правонарушений, направленной, прежде всего на борьбу с пьянством и алкоголизмом, безнадзорностью и беспризорностью несовершеннолетних, незаконной миграцией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AutoShape 2" descr="ПРОФИЛАКТИКА И ПРОТИВОДЕЙСТВИЕ ТЕРРОРИЗМУ: ИСТОРИЧЕСКИЕ, ПОЛИТИЧ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РОФИЛАКТИКА И ПРОТИВОДЕЙСТВИЕ ТЕРРОРИЗМУ: ИСТОРИЧЕСКИЕ, ПОЛИТИЧЕ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8" y="4703886"/>
            <a:ext cx="7158037" cy="40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202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Администратор\Desktop\удалить 3\contacts-b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748"/>
            <a:ext cx="7562850" cy="262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Администратор\Desktop\удалить 3\контакт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2181"/>
            <a:ext cx="7562850" cy="22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1025" y="4333727"/>
            <a:ext cx="7200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4274B0"/>
                </a:solidFill>
              </a:rPr>
              <a:t>Администрация сельского поселения </a:t>
            </a:r>
            <a:r>
              <a:rPr lang="ru-RU" sz="1900" b="1" dirty="0" err="1" smtClean="0">
                <a:solidFill>
                  <a:srgbClr val="4274B0"/>
                </a:solidFill>
              </a:rPr>
              <a:t>Арслановский</a:t>
            </a:r>
            <a:r>
              <a:rPr lang="ru-RU" sz="1900" b="1" dirty="0" smtClean="0">
                <a:solidFill>
                  <a:srgbClr val="4274B0"/>
                </a:solidFill>
              </a:rPr>
              <a:t> сельсовет  МР Кигинский район РБ</a:t>
            </a:r>
          </a:p>
          <a:p>
            <a:endParaRPr lang="ru-RU" b="1" dirty="0">
              <a:solidFill>
                <a:srgbClr val="4274B0"/>
              </a:solidFill>
            </a:endParaRPr>
          </a:p>
          <a:p>
            <a:r>
              <a:rPr lang="ru-RU" b="1" dirty="0" smtClean="0">
                <a:solidFill>
                  <a:srgbClr val="4274B0"/>
                </a:solidFill>
              </a:rPr>
              <a:t>Индекс: 452507</a:t>
            </a:r>
          </a:p>
          <a:p>
            <a:r>
              <a:rPr lang="ru-RU" b="1" dirty="0" smtClean="0">
                <a:solidFill>
                  <a:srgbClr val="4274B0"/>
                </a:solidFill>
              </a:rPr>
              <a:t>с. </a:t>
            </a:r>
            <a:r>
              <a:rPr lang="ru-RU" b="1" dirty="0" err="1" smtClean="0">
                <a:solidFill>
                  <a:srgbClr val="4274B0"/>
                </a:solidFill>
              </a:rPr>
              <a:t>Арсланово</a:t>
            </a:r>
            <a:endParaRPr lang="ru-RU" b="1" dirty="0" smtClean="0">
              <a:solidFill>
                <a:srgbClr val="4274B0"/>
              </a:solidFill>
            </a:endParaRPr>
          </a:p>
          <a:p>
            <a:r>
              <a:rPr lang="ru-RU" b="1" dirty="0" smtClean="0">
                <a:solidFill>
                  <a:srgbClr val="4274B0"/>
                </a:solidFill>
              </a:rPr>
              <a:t>Улица: Кирова</a:t>
            </a:r>
          </a:p>
          <a:p>
            <a:r>
              <a:rPr lang="ru-RU" b="1" dirty="0" smtClean="0">
                <a:solidFill>
                  <a:srgbClr val="4274B0"/>
                </a:solidFill>
              </a:rPr>
              <a:t>Дом: 16</a:t>
            </a:r>
          </a:p>
          <a:p>
            <a:r>
              <a:rPr lang="ru-RU" b="1" dirty="0" smtClean="0">
                <a:solidFill>
                  <a:srgbClr val="4274B0"/>
                </a:solidFill>
              </a:rPr>
              <a:t>Телефон: +7 (34748) 3-42-49</a:t>
            </a:r>
          </a:p>
          <a:p>
            <a:pPr fontAlgn="t"/>
            <a:r>
              <a:rPr lang="en-US" b="1" dirty="0" smtClean="0">
                <a:solidFill>
                  <a:srgbClr val="4274B0"/>
                </a:solidFill>
              </a:rPr>
              <a:t>E-mail: </a:t>
            </a:r>
            <a:r>
              <a:rPr lang="ru-RU" b="1" dirty="0">
                <a:solidFill>
                  <a:srgbClr val="000080"/>
                </a:solidFill>
                <a:latin typeface="Arial"/>
                <a:hlinkClick r:id="rId4"/>
              </a:rPr>
              <a:t/>
            </a:r>
            <a:br>
              <a:rPr lang="ru-RU" b="1" dirty="0">
                <a:solidFill>
                  <a:srgbClr val="000080"/>
                </a:solidFill>
                <a:latin typeface="Arial"/>
                <a:hlinkClick r:id="rId4"/>
              </a:rPr>
            </a:br>
            <a:r>
              <a:rPr lang="ru-RU" b="1" dirty="0" smtClean="0">
                <a:solidFill>
                  <a:srgbClr val="DD0000"/>
                </a:solidFill>
                <a:latin typeface="Arial"/>
                <a:hlinkClick r:id="rId4"/>
              </a:rPr>
              <a:t>kigi-arslan.ru</a:t>
            </a:r>
            <a:endParaRPr lang="ru-RU" b="0" i="0" dirty="0">
              <a:solidFill>
                <a:srgbClr val="006000"/>
              </a:solidFill>
              <a:effectLst/>
              <a:latin typeface="Arial"/>
            </a:endParaRPr>
          </a:p>
        </p:txBody>
      </p:sp>
      <p:pic>
        <p:nvPicPr>
          <p:cNvPr id="1026" name="Picture 2" descr="C:\Users\Администратор\Desktop\удалить 3\11600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29" y="4750836"/>
            <a:ext cx="2520279" cy="189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3037" y="161335"/>
            <a:ext cx="7128791" cy="2880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1500" b="1" dirty="0">
                <a:solidFill>
                  <a:srgbClr val="FFFFFF"/>
                </a:solidFill>
                <a:latin typeface="Times New Roman"/>
              </a:rPr>
              <a:t>Повышение бюджетной грамотности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3073" y="1644456"/>
            <a:ext cx="6192688" cy="36294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04800" algn="just">
              <a:lnSpc>
                <a:spcPts val="1680"/>
              </a:lnSpc>
            </a:pP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и в сельском поселении  </a:t>
            </a: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работа по повышению бюджетной грамотности населения. Периодически на сайте администрации </a:t>
            </a:r>
            <a:r>
              <a:rPr lang="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сайте администрации сельского поселения </a:t>
            </a: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районной газете публикуются материалы, касающися бюджетной и налоговой политики, разъясняются актуальные вопросы формирования и расходования бюджета района, вопросы налогообложения. Ежемесячно публикуются информации об исполнении бюджета района, аналитические таблицы и месячные отчеты об исполнении отдельных показателей исполнения бюджета района. Размещаются баннеры по тематике повышения финансовой грамотности населения</a:t>
            </a:r>
            <a:r>
              <a:rPr lang="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hangingPunct="0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   Вопросы </a:t>
            </a:r>
            <a:r>
              <a:rPr lang="ru-RU" sz="1400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финансов затрагивают все сферы жизни современного человека, а  финансовая грамотность стала необходимым жизненным навыком, как умение читать и писать. Финансово грамотный человек подсчитывает свои расходы и доходы, ведёт семейный или личный бюджет, не влезает в излишние долги, имеет финансовую «подушку безопасности». Финансовая грамотность дает возможность управлять своим финансовым благополучием, строить долгосрочные планы и добиваться успеха</a:t>
            </a:r>
            <a:r>
              <a:rPr lang="ru-RU" sz="14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.</a:t>
            </a:r>
          </a:p>
          <a:p>
            <a:pPr algn="just" hangingPunct="0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    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Финансовая грамотность — это четкое понимание того, как работают деньги, как их зарабатывать и управлять ими. Есть две главные особенности финансово грамотного человека. Первая: его расходы никогда не превышают доходы. Вторая: любая позитивная разница между месячным доходом и расходом пускается в инвестиции любой формы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304800" algn="just">
              <a:lnSpc>
                <a:spcPts val="1680"/>
              </a:lnSpc>
            </a:pPr>
            <a:endParaRPr lang="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Z:\Мои документы\ГУЛЬФИРА\Финансовая грамотность 30окт-04 ноября\оперативка 30.10.2017\DSC_06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74"/>
          <a:stretch/>
        </p:blipFill>
        <p:spPr bwMode="auto">
          <a:xfrm>
            <a:off x="629742" y="6892804"/>
            <a:ext cx="2536652" cy="237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Мои документы\бюджет на 2018-2020\проект бюджета\бюджет для граждан\отчет по фин грамотности\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4"/>
          <a:stretch/>
        </p:blipFill>
        <p:spPr bwMode="auto">
          <a:xfrm>
            <a:off x="3488482" y="6897938"/>
            <a:ext cx="3340249" cy="237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62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562850" cy="10254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203200" algn="ctr"/>
            <a:r>
              <a:rPr lang="ru" sz="1600" b="1" dirty="0">
                <a:solidFill>
                  <a:srgbClr val="FFFFFF"/>
                </a:solidFill>
                <a:latin typeface="Times New Roman"/>
              </a:rPr>
              <a:t>Административно-территориальное деление </a:t>
            </a:r>
            <a:r>
              <a:rPr lang="ru" sz="1600" b="1" dirty="0" smtClean="0">
                <a:solidFill>
                  <a:srgbClr val="FFFFFF"/>
                </a:solidFill>
                <a:latin typeface="Times New Roman"/>
              </a:rPr>
              <a:t>сельского поселения</a:t>
            </a:r>
          </a:p>
          <a:p>
            <a:pPr indent="203200" algn="ctr"/>
            <a:r>
              <a:rPr lang="ru" sz="1600" b="1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  <a:latin typeface="Times New Roman"/>
              </a:rPr>
              <a:t>Арслановский</a:t>
            </a:r>
            <a:r>
              <a:rPr lang="ru-RU" sz="1600" b="1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" sz="1600" b="1" dirty="0" smtClean="0">
                <a:solidFill>
                  <a:srgbClr val="FFFFFF"/>
                </a:solidFill>
                <a:latin typeface="Times New Roman"/>
              </a:rPr>
              <a:t>сельсовет</a:t>
            </a:r>
            <a:r>
              <a:rPr lang="ru-RU" sz="1600" b="1" dirty="0" smtClean="0">
                <a:solidFill>
                  <a:srgbClr val="FFFFFF"/>
                </a:solidFill>
                <a:latin typeface="Times New Roman"/>
              </a:rPr>
              <a:t>сельского  </a:t>
            </a:r>
            <a:endParaRPr lang="ru" sz="1600" b="1" dirty="0" smtClean="0">
              <a:solidFill>
                <a:srgbClr val="FFFFFF"/>
              </a:solidFill>
              <a:latin typeface="Times New Roman"/>
            </a:endParaRPr>
          </a:p>
          <a:p>
            <a:pPr indent="203200" algn="ctr"/>
            <a:r>
              <a:rPr lang="ru" sz="1600" b="1" dirty="0" smtClean="0">
                <a:solidFill>
                  <a:srgbClr val="FFFFFF"/>
                </a:solidFill>
                <a:latin typeface="Times New Roman"/>
              </a:rPr>
              <a:t>Кигинский районРеспублики </a:t>
            </a:r>
            <a:r>
              <a:rPr lang="ru" sz="1600" b="1" dirty="0">
                <a:solidFill>
                  <a:srgbClr val="FFFFFF"/>
                </a:solidFill>
                <a:latin typeface="Times New Roman"/>
              </a:rPr>
              <a:t>Башкортостан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1025" y="1169443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C2B2B"/>
                </a:solidFill>
                <a:latin typeface="arial"/>
              </a:rPr>
              <a:t>	</a:t>
            </a:r>
            <a:endParaRPr lang="ru-RU" sz="1400" b="0" i="0" dirty="0">
              <a:solidFill>
                <a:srgbClr val="2C2B2B"/>
              </a:solidFill>
              <a:effectLst/>
              <a:latin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29472"/>
              </p:ext>
            </p:extLst>
          </p:nvPr>
        </p:nvGraphicFramePr>
        <p:xfrm>
          <a:off x="614480" y="7074098"/>
          <a:ext cx="6333890" cy="3151910"/>
        </p:xfrm>
        <a:graphic>
          <a:graphicData uri="http://schemas.openxmlformats.org/drawingml/2006/table">
            <a:tbl>
              <a:tblPr/>
              <a:tblGrid>
                <a:gridCol w="641282"/>
                <a:gridCol w="1174039"/>
                <a:gridCol w="1055648"/>
                <a:gridCol w="631416"/>
                <a:gridCol w="631416"/>
                <a:gridCol w="680744"/>
                <a:gridCol w="631416"/>
                <a:gridCol w="887929"/>
              </a:tblGrid>
              <a:tr h="746040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arial"/>
                        </a:rPr>
                        <a:t>№ п\п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Наименование нас .пункта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Всего численность</a:t>
                      </a:r>
                    </a:p>
                    <a:p>
                      <a:r>
                        <a:rPr lang="ru-RU" sz="1100">
                          <a:effectLst/>
                          <a:latin typeface="arial"/>
                        </a:rPr>
                        <a:t>/хозяйство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От 0 до 6 лет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От 6 до 18 лет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От18 до 60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От 60 до 100 лет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arial"/>
                        </a:rPr>
                        <a:t>Молодежь от 18 до 30 лет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310514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Арсланово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613/200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355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114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310514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Абдрезяково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19/7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310514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Асылгужино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177/70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114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310514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Кулбаково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277/100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170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310514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Идрисово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188/69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310514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Сюрбаево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205/61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23227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Тугузлы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518/192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293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106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310514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Всего по СП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1996/882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148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arial"/>
                        </a:rPr>
                        <a:t>293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1172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arial"/>
                        </a:rPr>
                        <a:t>386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arial"/>
                        </a:rPr>
                        <a:t>373</a:t>
                      </a:r>
                    </a:p>
                  </a:txBody>
                  <a:tcPr marL="47625" marR="47625" marT="19050" marB="1905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7051" y="1091295"/>
            <a:ext cx="6696744" cy="58169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	Сельское поселение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Арслановский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 сельсовет площадью 28594 га земли и граничит с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Белокатайским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 районом Республики и с Челябинской областью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    На его территории располагаются 7 населенных пунктов: с.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Арсланово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, д.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Кулбаково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, д.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Асылгужино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, д.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Тугузлы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, д.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Абдрезяково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, д.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Сюрбаево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. д.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Идрисово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С.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Арсланово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 – центр сельского поселения. Основан в 1775 году    Расстояние до с. В-Киги 37 км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    Население сельского поселения многонационально. Дружной семьей живут татары, башкиры, русские, чуваши, немцы.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    В настоящее время на территории в 782 хозяйствах проживают 1996 человек, 1 инвалидов ВОВ.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    Сельское поселение располагает богатыми трудовыми и природными ресурсами.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    В сельском поселении функционируют   крестьянско-фермерские хозяйства ( КФХ «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Урал»и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 КФХ «Алимбаев»»,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Валиуллин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, “Сафин Р.Х,”СХПК «Нива», «Аккош»,7 предпринимателей.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Имеется 1 средняя школа, 1 неполная средняя  школа 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На страже здоровья населения стоят 6 фельдшерских- акушерских пунктов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На территории сельского поселения имеется 2 СДК, 4 СК, 5 СБ.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В 312 личных подсобных хозяйствах имеется 796 КРС, 1338 овец, 97лошадей, 2856 птиц и 278 пчелосемей.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Из 28594  га земли :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земли сельхозугодий                   – 21717 га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полезащитные лесополосы       –        40,0 га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защитная полоса                          –      137,0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дороги                                              –           76 га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реки, ручьи                                      –     104,0 га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площадь налогооблагаемых земель составляет 1282,5 гектаров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а именно: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земли поселений                           –    342га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сенокос                                             –       3989 га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пастбище                                          –       1095га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B2B"/>
                </a:solidFill>
                <a:effectLst/>
                <a:latin typeface="Arial" pitchFamily="34" charset="0"/>
                <a:cs typeface="Arial" pitchFamily="34" charset="0"/>
              </a:rPr>
              <a:t>земли переданные в аренду МТС     536 га (Всего передано МТС 2556 га)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35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7562850" cy="415450"/>
          </a:xfrm>
          <a:prstGeom prst="rect">
            <a:avLst/>
          </a:prstGeom>
          <a:solidFill>
            <a:srgbClr val="0070C0"/>
          </a:solidFill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Параметры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бюджета сельского поселения </a:t>
            </a:r>
            <a:r>
              <a:rPr lang="ru-RU" sz="1400" b="1" dirty="0" err="1" smtClean="0">
                <a:solidFill>
                  <a:srgbClr val="FFFFFF"/>
                </a:solidFill>
                <a:latin typeface="Times New Roman"/>
              </a:rPr>
              <a:t>Арслановский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 сельсовет муниципального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района </a:t>
            </a:r>
            <a:endParaRPr lang="ru-RU" sz="1400" b="1" dirty="0" smtClean="0">
              <a:solidFill>
                <a:srgbClr val="FFFFFF"/>
              </a:solidFill>
              <a:latin typeface="Times New Roman"/>
            </a:endParaRP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Кигинский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район Республики Башкортостан,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тыс.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147782"/>
              </p:ext>
            </p:extLst>
          </p:nvPr>
        </p:nvGraphicFramePr>
        <p:xfrm>
          <a:off x="98140" y="521371"/>
          <a:ext cx="7474650" cy="4813299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858319"/>
                <a:gridCol w="1144588"/>
                <a:gridCol w="1219421"/>
                <a:gridCol w="1118336"/>
                <a:gridCol w="914565"/>
                <a:gridCol w="1219421"/>
              </a:tblGrid>
              <a:tr h="45565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9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br>
                        <a:rPr lang="ru-RU" sz="19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9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показателя</a:t>
                      </a:r>
                      <a:r>
                        <a:rPr lang="ru-RU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2015" marB="7201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</a:t>
                      </a:r>
                      <a:r>
                        <a:rPr lang="ru-RU" sz="1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2019г.</a:t>
                      </a:r>
                      <a:endParaRPr lang="ru-RU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2015" marB="7201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 2020год</a:t>
                      </a:r>
                      <a:endParaRPr lang="ru-RU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2015" marB="7201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4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уточненный </a:t>
                      </a:r>
                      <a:r>
                        <a:rPr lang="ru-RU" sz="19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                    </a:t>
                      </a:r>
                      <a:endParaRPr lang="ru-RU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2015" marB="7201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исполнено</a:t>
                      </a:r>
                      <a:endParaRPr lang="ru-RU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2015" marB="7201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исп. плана</a:t>
                      </a:r>
                      <a:endParaRPr lang="ru-RU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2015" marB="7201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к 2019 году</a:t>
                      </a:r>
                      <a:endParaRPr lang="ru-RU" sz="19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2015" marB="7201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271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7" marB="3600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7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852,0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1192,6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1389,1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116,5%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163,0%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4645,1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7203,6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7202,7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100,0%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155,1%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90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 доходов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5497,1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8396,1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8591,8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156,3%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156,3%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 расходов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5525,5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8482,5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8448,7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99,6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152,9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Дефицит (-), </a:t>
                      </a:r>
                      <a:r>
                        <a:rPr lang="ru-RU" sz="1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профицит (+)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7" marB="3600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-28,4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-86,4</a:t>
                      </a:r>
                    </a:p>
                    <a:p>
                      <a:pPr algn="r" fontAlgn="b"/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143,1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36007" marB="3600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830972"/>
              </p:ext>
            </p:extLst>
          </p:nvPr>
        </p:nvGraphicFramePr>
        <p:xfrm>
          <a:off x="89756" y="6065985"/>
          <a:ext cx="7383338" cy="449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4999" y="5417915"/>
            <a:ext cx="7562850" cy="415450"/>
          </a:xfrm>
          <a:prstGeom prst="rect">
            <a:avLst/>
          </a:prstGeom>
          <a:solidFill>
            <a:srgbClr val="0070C0"/>
          </a:solidFill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ДИНАМИКА ПОСТУПЛЕНИЯ ДОХОДОВ  </a:t>
            </a:r>
            <a:br>
              <a:rPr lang="ru-RU" sz="1400" b="1" dirty="0">
                <a:solidFill>
                  <a:srgbClr val="FFFFFF"/>
                </a:solidFill>
                <a:latin typeface="Times New Roman"/>
              </a:rPr>
            </a:b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В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</a:rPr>
              <a:t>БЮДЖЕТ СЕЛЬСКОГО ПОСЕЛЕНИЯ  АРСЛАНОВСКИЙ СЕЛЬСОВЕТ КИГИНСКОГО </a:t>
            </a:r>
            <a:r>
              <a:rPr lang="ru-RU" sz="1400" b="1" dirty="0">
                <a:solidFill>
                  <a:srgbClr val="FFFFFF"/>
                </a:solidFill>
                <a:latin typeface="Times New Roman"/>
              </a:rPr>
              <a:t>РАЙОНА</a:t>
            </a:r>
          </a:p>
        </p:txBody>
      </p:sp>
    </p:spTree>
    <p:extLst>
      <p:ext uri="{BB962C8B-B14F-4D97-AF65-F5344CB8AC3E}">
        <p14:creationId xmlns:p14="http://schemas.microsoft.com/office/powerpoint/2010/main" val="4283083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7562850" cy="7386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ДОЛЯ НАЛОГОВЫХ И НЕНАЛОГОВЫХ ДОХОДОВ В ОБЩЕМ ОБЪЕМЕ СОБСТВЕННЫХ ДОХОДОВ БЮДЖЕТА </a:t>
            </a:r>
            <a:r>
              <a:rPr lang="ru-RU" sz="1400" b="1" dirty="0" smtClean="0">
                <a:solidFill>
                  <a:schemeClr val="bg1"/>
                </a:solidFill>
              </a:rPr>
              <a:t>сельского поселения  </a:t>
            </a:r>
            <a:r>
              <a:rPr lang="ru-RU" sz="1400" b="1" dirty="0" err="1" smtClean="0">
                <a:solidFill>
                  <a:schemeClr val="bg1"/>
                </a:solidFill>
              </a:rPr>
              <a:t>Арслановский</a:t>
            </a:r>
            <a:r>
              <a:rPr lang="ru-RU" sz="1400" b="1" dirty="0" smtClean="0">
                <a:solidFill>
                  <a:schemeClr val="bg1"/>
                </a:solidFill>
              </a:rPr>
              <a:t> сельсовет муниципального района КИГИНСКИЙ </a:t>
            </a:r>
            <a:r>
              <a:rPr lang="ru-RU" sz="1400" b="1" dirty="0">
                <a:solidFill>
                  <a:schemeClr val="bg1"/>
                </a:solidFill>
              </a:rPr>
              <a:t>РАЙОН РЕСПУБЛИКИ БАШКОРТОСТАН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057874"/>
            <a:ext cx="756285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ОСНОВНЫЕ ИСТОЧНИКИ ДОХОДОВ БЮДЖЕТА </a:t>
            </a:r>
            <a:r>
              <a:rPr lang="ru-RU" sz="1400" b="1" dirty="0" smtClean="0">
                <a:solidFill>
                  <a:schemeClr val="bg1"/>
                </a:solidFill>
              </a:rPr>
              <a:t>сельского поселения  </a:t>
            </a:r>
            <a:r>
              <a:rPr lang="ru-RU" sz="1400" b="1" dirty="0" err="1" smtClean="0">
                <a:solidFill>
                  <a:schemeClr val="bg1"/>
                </a:solidFill>
              </a:rPr>
              <a:t>Арслановский</a:t>
            </a:r>
            <a:r>
              <a:rPr lang="en-US" sz="1400" b="1" smtClean="0">
                <a:solidFill>
                  <a:schemeClr val="bg1"/>
                </a:solidFill>
              </a:rPr>
              <a:t> </a:t>
            </a:r>
            <a:r>
              <a:rPr lang="ru-RU" sz="1400" b="1" smtClean="0">
                <a:solidFill>
                  <a:schemeClr val="bg1"/>
                </a:solidFill>
              </a:rPr>
              <a:t>сельсовет </a:t>
            </a:r>
            <a:r>
              <a:rPr lang="ru-RU" sz="1400" b="1" dirty="0" smtClean="0">
                <a:solidFill>
                  <a:schemeClr val="bg1"/>
                </a:solidFill>
              </a:rPr>
              <a:t>муниципального района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КИГИНСКИЙ </a:t>
            </a:r>
            <a:r>
              <a:rPr lang="ru-RU" sz="1400" b="1" dirty="0">
                <a:solidFill>
                  <a:schemeClr val="bg1"/>
                </a:solidFill>
              </a:rPr>
              <a:t>РАЙОН РЕСПУБЛИКИ БАШКОРТОСТАН НА </a:t>
            </a:r>
            <a:r>
              <a:rPr lang="ru-RU" sz="1400" b="1" dirty="0" smtClean="0">
                <a:solidFill>
                  <a:schemeClr val="bg1"/>
                </a:solidFill>
              </a:rPr>
              <a:t>2020ГОД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247728"/>
              </p:ext>
            </p:extLst>
          </p:nvPr>
        </p:nvGraphicFramePr>
        <p:xfrm>
          <a:off x="0" y="523221"/>
          <a:ext cx="7562850" cy="453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80781963"/>
              </p:ext>
            </p:extLst>
          </p:nvPr>
        </p:nvGraphicFramePr>
        <p:xfrm>
          <a:off x="-1" y="5705946"/>
          <a:ext cx="738182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8059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-4120"/>
            <a:ext cx="756285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Виды межбюджетных трансфертов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9578" y="848584"/>
            <a:ext cx="2301328" cy="1184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Дотации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(дар, пожертвование)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46496" y="881411"/>
            <a:ext cx="3671166" cy="1415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Предоставляются на безвозвратной основе на первоочередные расходы без установления конкретных целей использования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2552" y="2296424"/>
            <a:ext cx="2301328" cy="1184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Субвенции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(«приходить на помощь»)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46496" y="2328847"/>
            <a:ext cx="3671166" cy="1184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Предоставляются на финансирование «переданных» полномочий другим публично-правовым образованиям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9578" y="3686315"/>
            <a:ext cx="2301328" cy="1184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Субсидии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(«поддержка»)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46496" y="3686315"/>
            <a:ext cx="3671166" cy="1184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Предоставляются на условиях долевого </a:t>
            </a:r>
            <a:r>
              <a:rPr lang="ru-RU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софинансирования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расходов других бюджетов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66644" y="5105340"/>
            <a:ext cx="3671166" cy="1184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Носят безвозмездный и безвозвратный характер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6364" y="5105337"/>
            <a:ext cx="2301328" cy="15367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Иные межбюджетные трансферты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70701" y="1456172"/>
            <a:ext cx="209862" cy="470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46890" y="2847977"/>
            <a:ext cx="227982" cy="470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63916" y="4192476"/>
            <a:ext cx="215026" cy="470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4064" y="5667207"/>
            <a:ext cx="215026" cy="470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09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-4121"/>
            <a:ext cx="756285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</a:rPr>
              <a:t>Прогнозируемый объем безвозмездных поступлений в бюджет </a:t>
            </a:r>
            <a:r>
              <a:rPr lang="ru-RU" sz="1400" b="1" dirty="0" smtClean="0">
                <a:solidFill>
                  <a:prstClr val="white"/>
                </a:solidFill>
              </a:rPr>
              <a:t>сельского поселения  </a:t>
            </a:r>
            <a:r>
              <a:rPr lang="ru-RU" sz="1400" b="1" dirty="0" err="1" smtClean="0">
                <a:solidFill>
                  <a:prstClr val="white"/>
                </a:solidFill>
              </a:rPr>
              <a:t>Арслановскийсельсовет</a:t>
            </a:r>
            <a:r>
              <a:rPr lang="ru-RU" sz="1400" b="1" dirty="0" smtClean="0">
                <a:solidFill>
                  <a:prstClr val="white"/>
                </a:solidFill>
              </a:rPr>
              <a:t> муниципального </a:t>
            </a:r>
            <a:r>
              <a:rPr lang="ru-RU" sz="1400" b="1" dirty="0" err="1" smtClean="0">
                <a:solidFill>
                  <a:prstClr val="white"/>
                </a:solidFill>
              </a:rPr>
              <a:t>районаКигинский</a:t>
            </a:r>
            <a:r>
              <a:rPr lang="ru-RU" sz="1400" b="1" dirty="0" smtClean="0">
                <a:solidFill>
                  <a:prstClr val="white"/>
                </a:solidFill>
              </a:rPr>
              <a:t> </a:t>
            </a:r>
            <a:r>
              <a:rPr lang="ru-RU" sz="1400" b="1" dirty="0">
                <a:solidFill>
                  <a:prstClr val="white"/>
                </a:solidFill>
              </a:rPr>
              <a:t>район Республики Башкортостан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094722059"/>
              </p:ext>
            </p:extLst>
          </p:nvPr>
        </p:nvGraphicFramePr>
        <p:xfrm>
          <a:off x="157678" y="5875614"/>
          <a:ext cx="7238038" cy="4582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Овал 12"/>
          <p:cNvSpPr/>
          <p:nvPr/>
        </p:nvSpPr>
        <p:spPr>
          <a:xfrm>
            <a:off x="1405161" y="6930082"/>
            <a:ext cx="1728192" cy="13681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Субвенция</a:t>
            </a:r>
            <a:endParaRPr lang="en-US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251,0</a:t>
            </a:r>
            <a:endParaRPr lang="en-US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33606"/>
              </p:ext>
            </p:extLst>
          </p:nvPr>
        </p:nvGraphicFramePr>
        <p:xfrm>
          <a:off x="109020" y="665386"/>
          <a:ext cx="7344815" cy="45720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23100"/>
                <a:gridCol w="860727"/>
                <a:gridCol w="918108"/>
                <a:gridCol w="860727"/>
                <a:gridCol w="879547"/>
                <a:gridCol w="880499"/>
                <a:gridCol w="822107"/>
              </a:tblGrid>
              <a:tr h="2286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/>
                        <a:t>Наименование показателя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2020год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Решение 4-6-2 26.12.2019г.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2021 </a:t>
                      </a:r>
                      <a:r>
                        <a:rPr lang="ru-RU" sz="1500" dirty="0"/>
                        <a:t>год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2022 </a:t>
                      </a:r>
                      <a:r>
                        <a:rPr lang="ru-RU" sz="1500" dirty="0"/>
                        <a:t>год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2023 </a:t>
                      </a:r>
                      <a:r>
                        <a:rPr lang="ru-RU" sz="1500" dirty="0"/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/>
                        <a:t>проект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371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4-6-2 26.12.2019г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/>
                        <a:t>проект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Р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4-6-2 26.12.2019г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/>
                        <a:t>проект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/>
                        <a:t>Общий объем безвозмездных поступлений, тыс</a:t>
                      </a:r>
                      <a:r>
                        <a:rPr lang="ru-RU" sz="1500" dirty="0" smtClean="0"/>
                        <a:t>.</a:t>
                      </a:r>
                      <a:r>
                        <a:rPr lang="en-US" sz="1500" dirty="0" smtClean="0"/>
                        <a:t> </a:t>
                      </a:r>
                      <a:r>
                        <a:rPr lang="ru-RU" sz="1500" dirty="0" smtClean="0"/>
                        <a:t>рублей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2780,6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2576,6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2711,8</a:t>
                      </a:r>
                      <a:endParaRPr lang="ru-RU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2583,2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2217,3</a:t>
                      </a:r>
                      <a:endParaRPr lang="ru-RU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+mn-lt"/>
                          <a:ea typeface="+mn-ea"/>
                          <a:cs typeface="+mn-cs"/>
                        </a:rPr>
                        <a:t>2003,9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FFC00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/>
                        <a:t>Доля общего объема безвозмездных поступлений в общем объеме доходов, %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78,3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76,8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77,8</a:t>
                      </a:r>
                      <a:endParaRPr lang="ru-RU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+mn-lt"/>
                          <a:ea typeface="+mn-ea"/>
                          <a:cs typeface="+mn-cs"/>
                        </a:rPr>
                        <a:t>76,8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74,1</a:t>
                      </a:r>
                      <a:endParaRPr lang="ru-RU" sz="15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72,1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00B0F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/>
                        <a:t>Прирост (снижение) к предыдущему году, </a:t>
                      </a:r>
                      <a:r>
                        <a:rPr lang="ru-RU" sz="1500" dirty="0" err="1"/>
                        <a:t>тыс.рублей</a:t>
                      </a:r>
                      <a:r>
                        <a:rPr lang="ru-RU" sz="1500" dirty="0"/>
                        <a:t> 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х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х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-68,8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х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-494,5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+mn-lt"/>
                          <a:ea typeface="+mn-ea"/>
                          <a:cs typeface="+mn-cs"/>
                        </a:rPr>
                        <a:t>-213,4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/>
                        <a:t>Прирост (снижение) к предыдущему году, %</a:t>
                      </a:r>
                      <a:endParaRPr lang="ru-RU" sz="15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х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х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-2,5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х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-18,2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-9,6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01" marR="64301" marT="0" marB="0" anchor="ctr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3074" y="9857718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Безвозмездные поступления в бюджет СП на </a:t>
            </a:r>
            <a:r>
              <a:rPr lang="ru-RU" b="1" dirty="0" smtClean="0">
                <a:solidFill>
                  <a:prstClr val="black"/>
                </a:solidFill>
              </a:rPr>
              <a:t>2020год </a:t>
            </a:r>
            <a:r>
              <a:rPr lang="ru-RU" b="1" dirty="0">
                <a:solidFill>
                  <a:prstClr val="black"/>
                </a:solidFill>
              </a:rPr>
              <a:t>– </a:t>
            </a:r>
            <a:r>
              <a:rPr lang="ru-RU" b="1" dirty="0" smtClean="0">
                <a:solidFill>
                  <a:prstClr val="black"/>
                </a:solidFill>
              </a:rPr>
              <a:t>7202,7 </a:t>
            </a:r>
            <a:r>
              <a:rPr lang="ru-RU" b="1" dirty="0">
                <a:solidFill>
                  <a:prstClr val="black"/>
                </a:solidFill>
              </a:rPr>
              <a:t>тыс. </a:t>
            </a:r>
            <a:r>
              <a:rPr lang="ru-RU" b="1" dirty="0" err="1">
                <a:solidFill>
                  <a:prstClr val="black"/>
                </a:solidFill>
              </a:rPr>
              <a:t>руб</a:t>
            </a:r>
            <a:r>
              <a:rPr lang="ru-RU" b="1" dirty="0">
                <a:solidFill>
                  <a:prstClr val="black"/>
                </a:solidFill>
              </a:rPr>
              <a:t>      или </a:t>
            </a:r>
            <a:r>
              <a:rPr lang="ru-RU" b="1" dirty="0" smtClean="0">
                <a:solidFill>
                  <a:prstClr val="black"/>
                </a:solidFill>
              </a:rPr>
              <a:t>83,8 </a:t>
            </a:r>
            <a:r>
              <a:rPr lang="ru-RU" b="1" dirty="0">
                <a:solidFill>
                  <a:prstClr val="black"/>
                </a:solidFill>
              </a:rPr>
              <a:t>%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11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12902</TotalTime>
  <Words>3421</Words>
  <Application>Microsoft Office PowerPoint</Application>
  <PresentationFormat>Произвольный</PresentationFormat>
  <Paragraphs>842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Кимаев Константин Юрьевич</dc:creator>
  <cp:lastModifiedBy>Пользователь Windows</cp:lastModifiedBy>
  <cp:revision>307</cp:revision>
  <cp:lastPrinted>2020-11-30T05:09:26Z</cp:lastPrinted>
  <dcterms:modified xsi:type="dcterms:W3CDTF">2021-03-17T09:45:51Z</dcterms:modified>
</cp:coreProperties>
</file>