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50" r:id="rId2"/>
    <p:sldMasterId id="2147483656" r:id="rId3"/>
  </p:sldMasterIdLst>
  <p:notesMasterIdLst>
    <p:notesMasterId r:id="rId38"/>
  </p:notesMasterIdLst>
  <p:sldIdLst>
    <p:sldId id="256" r:id="rId4"/>
    <p:sldId id="405" r:id="rId5"/>
    <p:sldId id="374" r:id="rId6"/>
    <p:sldId id="259" r:id="rId7"/>
    <p:sldId id="424" r:id="rId8"/>
    <p:sldId id="262" r:id="rId9"/>
    <p:sldId id="263" r:id="rId10"/>
    <p:sldId id="264" r:id="rId11"/>
    <p:sldId id="265" r:id="rId12"/>
    <p:sldId id="345" r:id="rId13"/>
    <p:sldId id="349" r:id="rId14"/>
    <p:sldId id="416" r:id="rId15"/>
    <p:sldId id="413" r:id="rId16"/>
    <p:sldId id="417" r:id="rId17"/>
    <p:sldId id="288" r:id="rId18"/>
    <p:sldId id="350" r:id="rId19"/>
    <p:sldId id="414" r:id="rId20"/>
    <p:sldId id="391" r:id="rId21"/>
    <p:sldId id="351" r:id="rId22"/>
    <p:sldId id="394" r:id="rId23"/>
    <p:sldId id="393" r:id="rId24"/>
    <p:sldId id="396" r:id="rId25"/>
    <p:sldId id="401" r:id="rId26"/>
    <p:sldId id="305" r:id="rId27"/>
    <p:sldId id="363" r:id="rId28"/>
    <p:sldId id="419" r:id="rId29"/>
    <p:sldId id="402" r:id="rId30"/>
    <p:sldId id="427" r:id="rId31"/>
    <p:sldId id="306" r:id="rId32"/>
    <p:sldId id="403" r:id="rId33"/>
    <p:sldId id="404" r:id="rId34"/>
    <p:sldId id="425" r:id="rId35"/>
    <p:sldId id="426" r:id="rId36"/>
    <p:sldId id="344" r:id="rId37"/>
  </p:sldIdLst>
  <p:sldSz cx="7562850" cy="1069181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6" autoAdjust="0"/>
  </p:normalViewPr>
  <p:slideViewPr>
    <p:cSldViewPr>
      <p:cViewPr varScale="1">
        <p:scale>
          <a:sx n="69" d="100"/>
          <a:sy n="69" d="100"/>
        </p:scale>
        <p:origin x="-3210" y="-10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9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569185693934677E-2"/>
                  <c:y val="-1.45233870368288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69185693934677E-2"/>
                  <c:y val="-1.69441421385972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76868342635027E-2"/>
                  <c:y val="-9.68225802455252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</c:v>
                </c:pt>
                <c:pt idx="1">
                  <c:v>17.899999999999999</c:v>
                </c:pt>
                <c:pt idx="2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53652974005941E-3"/>
                  <c:y val="-3.14673385797958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69185693934677E-2"/>
                  <c:y val="-2.66262095675195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76752655426388E-2"/>
                  <c:y val="-3.38879030859339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99958144367945E-2"/>
                  <c:y val="-0.137972748636764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69185693934677E-2"/>
                  <c:y val="-0.145233870368287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30730594801174E-2"/>
                  <c:y val="-0.142813305862150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80.3</c:v>
                </c:pt>
                <c:pt idx="1">
                  <c:v>81.400000000000006</c:v>
                </c:pt>
                <c:pt idx="2">
                  <c:v>79.900000000000006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965120"/>
        <c:axId val="137040640"/>
        <c:axId val="0"/>
      </c:bar3DChart>
      <c:catAx>
        <c:axId val="13696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040640"/>
        <c:crosses val="autoZero"/>
        <c:auto val="1"/>
        <c:lblAlgn val="ctr"/>
        <c:lblOffset val="100"/>
        <c:noMultiLvlLbl val="0"/>
      </c:catAx>
      <c:valAx>
        <c:axId val="137040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6965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СОЦИАЛЬНАЯ ПОЛИТИКА</c:v>
                </c:pt>
                <c:pt idx="1">
                  <c:v>Пенсионное обеспечение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14.9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0435328"/>
        <c:axId val="190425344"/>
      </c:barChart>
      <c:valAx>
        <c:axId val="1904253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90435328"/>
        <c:crosses val="autoZero"/>
        <c:crossBetween val="between"/>
      </c:valAx>
      <c:catAx>
        <c:axId val="19043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904253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налоговых и неналоговых доходов бюджета </a:t>
            </a:r>
            <a:r>
              <a:rPr lang="ru-RU" dirty="0" smtClean="0"/>
              <a:t>сельского поселения  </a:t>
            </a:r>
            <a:r>
              <a:rPr lang="ru-RU" dirty="0" err="1" smtClean="0"/>
              <a:t>Арслановскийсельсовет</a:t>
            </a:r>
            <a:r>
              <a:rPr lang="ru-RU" dirty="0" smtClean="0"/>
              <a:t> муниципального </a:t>
            </a:r>
            <a:r>
              <a:rPr lang="ru-RU" dirty="0" err="1" smtClean="0"/>
              <a:t>районаКигинский</a:t>
            </a:r>
            <a:r>
              <a:rPr lang="ru-RU" dirty="0" smtClean="0"/>
              <a:t> </a:t>
            </a:r>
            <a:r>
              <a:rPr lang="ru-RU" dirty="0"/>
              <a:t>район Республики Башкортостан (</a:t>
            </a:r>
            <a:r>
              <a:rPr lang="ru-RU" dirty="0" err="1"/>
              <a:t>тыс.руб</a:t>
            </a:r>
            <a:r>
              <a:rPr lang="ru-RU" dirty="0"/>
              <a:t>.)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налоговых и неналоговых доходов бюджета муниципального района Хайбуллинский район Республики Башкортостан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384550991335221E-3"/>
                  <c:y val="0.167900059414379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1389,1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684960034907476E-3"/>
                  <c:y val="0.178033840121843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20492983815025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075669614917724E-3"/>
                  <c:y val="9.28387008470437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109426</c:v>
                </c:pt>
                <c:pt idx="1">
                  <c:v>109570</c:v>
                </c:pt>
                <c:pt idx="2">
                  <c:v>120340</c:v>
                </c:pt>
                <c:pt idx="3">
                  <c:v>129760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13632"/>
        <c:axId val="178215168"/>
      </c:barChart>
      <c:catAx>
        <c:axId val="17821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8215168"/>
        <c:crosses val="autoZero"/>
        <c:auto val="1"/>
        <c:lblAlgn val="ctr"/>
        <c:lblOffset val="100"/>
        <c:noMultiLvlLbl val="0"/>
      </c:catAx>
      <c:valAx>
        <c:axId val="1782151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78213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8660849629754"/>
          <c:y val="4.5625233402929843E-2"/>
          <c:w val="0.88971339150370243"/>
          <c:h val="0.7475681006093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75566750629723E-2"/>
                  <c:y val="-2.8006546916258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95,1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96.8</c:v>
                </c:pt>
                <c:pt idx="1">
                  <c:v>96.3</c:v>
                </c:pt>
                <c:pt idx="2">
                  <c:v>96.3</c:v>
                </c:pt>
                <c:pt idx="3">
                  <c:v>96.6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23916248504201E-2"/>
                  <c:y val="2.453990977040365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46,5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1847007998219E-2"/>
                  <c:y val="2.453977298198052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5,8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5747760639859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5,2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00292905598735E-2"/>
                  <c:y val="4.907954596396084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4,9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3.2</c:v>
                </c:pt>
                <c:pt idx="1">
                  <c:v>3.7</c:v>
                </c:pt>
                <c:pt idx="2">
                  <c:v>3.7</c:v>
                </c:pt>
                <c:pt idx="3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46304"/>
        <c:axId val="178176768"/>
      </c:barChart>
      <c:catAx>
        <c:axId val="17814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176768"/>
        <c:crosses val="autoZero"/>
        <c:auto val="1"/>
        <c:lblAlgn val="ctr"/>
        <c:lblOffset val="100"/>
        <c:noMultiLvlLbl val="0"/>
      </c:catAx>
      <c:valAx>
        <c:axId val="1781767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78146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Единый сельскохозяйственный налог</c:v>
                </c:pt>
                <c:pt idx="1">
                  <c:v>НДФЛ</c:v>
                </c:pt>
                <c:pt idx="2">
                  <c:v>Налог на имущество физических лиц</c:v>
                </c:pt>
                <c:pt idx="3">
                  <c:v>Доходы от продажы мун. Имущества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0.8</c:v>
                </c:pt>
                <c:pt idx="1">
                  <c:v>2.4</c:v>
                </c:pt>
                <c:pt idx="2">
                  <c:v>5.7</c:v>
                </c:pt>
                <c:pt idx="3">
                  <c:v>37.1</c:v>
                </c:pt>
                <c:pt idx="4">
                  <c:v>44.6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5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национальная оборона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поселениям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2544.1</c:v>
                </c:pt>
                <c:pt idx="1">
                  <c:v>160</c:v>
                </c:pt>
                <c:pt idx="2">
                  <c:v>0</c:v>
                </c:pt>
                <c:pt idx="3">
                  <c:v>500</c:v>
                </c:pt>
                <c:pt idx="4" formatCode="General">
                  <c:v>266.7</c:v>
                </c:pt>
                <c:pt idx="5">
                  <c:v>0</c:v>
                </c:pt>
                <c:pt idx="6">
                  <c:v>0</c:v>
                </c:pt>
                <c:pt idx="7">
                  <c:v>14.9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64481952797841E-2"/>
          <c:y val="0.41876113624505856"/>
          <c:w val="0.37910822811076939"/>
          <c:h val="0.457170722240426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-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2544.1</c:v>
                </c:pt>
                <c:pt idx="1">
                  <c:v>760</c:v>
                </c:pt>
                <c:pt idx="2" formatCode="General">
                  <c:v>1779.1</c:v>
                </c:pt>
                <c:pt idx="3" formatCode="General">
                  <c:v>5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6876211600071654"/>
          <c:y val="0.13610513909411912"/>
          <c:w val="0.52043976406249648"/>
          <c:h val="0.7494921673206786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41554053035671E-2"/>
          <c:y val="0.38034285628071501"/>
          <c:w val="0.43377104509048597"/>
          <c:h val="0.542767710309279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-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НАЦИОНАЛЬНАЯ ОБОРОНА</c:v>
                </c:pt>
                <c:pt idx="1">
                  <c:v>Мобилизационная и вневойсковая подготовка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Обеспечение пожарной безопасности</c:v>
                </c:pt>
                <c:pt idx="4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266.8</c:v>
                </c:pt>
                <c:pt idx="1">
                  <c:v>266.8</c:v>
                </c:pt>
                <c:pt idx="2">
                  <c:v>162</c:v>
                </c:pt>
                <c:pt idx="3" formatCode="General">
                  <c:v>160</c:v>
                </c:pt>
                <c:pt idx="4" formatCode="General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02884606162181"/>
          <c:y val="1.2592222263369927E-2"/>
          <c:w val="0.336530306273086"/>
          <c:h val="0.965098865132482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00622153094099E-2"/>
          <c:y val="0.28816842854420466"/>
          <c:w val="0.53039467836907006"/>
          <c:h val="0.58885820344613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-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НАЦИОНАЛЬНАЯ ЭКОНОМИКА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07561064643614E-2"/>
          <c:y val="0.37585125766021221"/>
          <c:w val="0.3989896814186179"/>
          <c:h val="0.408668121310503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ЖИЛИЩНО-КОММУНАЛЬНОЕ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500</c:v>
                </c:pt>
                <c:pt idx="1">
                  <c:v>0</c:v>
                </c:pt>
                <c:pt idx="2">
                  <c:v>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6DB91-9356-40EB-9A5F-8FE284EFFB77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822433-CD86-4154-83AD-B0E3358FB7A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Дотация –  1945,0 </a:t>
          </a:r>
          <a:r>
            <a:rPr lang="ru-RU" sz="1400" b="1" dirty="0" err="1" smtClean="0">
              <a:solidFill>
                <a:schemeClr val="tx1"/>
              </a:solidFill>
            </a:rPr>
            <a:t>тыс.руб</a:t>
          </a:r>
          <a:r>
            <a:rPr lang="ru-RU" sz="1400" b="1" dirty="0" smtClean="0">
              <a:solidFill>
                <a:schemeClr val="tx1"/>
              </a:solidFill>
            </a:rPr>
            <a:t>. </a:t>
          </a:r>
          <a:endParaRPr lang="ru-RU" sz="1400" b="1" dirty="0">
            <a:solidFill>
              <a:schemeClr val="tx1"/>
            </a:solidFill>
          </a:endParaRPr>
        </a:p>
      </dgm:t>
    </dgm:pt>
    <dgm:pt modelId="{ED1C2A92-ED9B-43B7-90D3-84D63AFEA957}" type="parTrans" cxnId="{92FB5A8F-9C21-42A7-AEDF-92478644D159}">
      <dgm:prSet/>
      <dgm:spPr/>
      <dgm:t>
        <a:bodyPr/>
        <a:lstStyle/>
        <a:p>
          <a:endParaRPr lang="ru-RU"/>
        </a:p>
      </dgm:t>
    </dgm:pt>
    <dgm:pt modelId="{133F5AFC-9319-4FB3-88EF-A1988CD8CF7E}" type="sibTrans" cxnId="{92FB5A8F-9C21-42A7-AEDF-92478644D159}">
      <dgm:prSet/>
      <dgm:spPr/>
      <dgm:t>
        <a:bodyPr/>
        <a:lstStyle/>
        <a:p>
          <a:endParaRPr lang="ru-RU"/>
        </a:p>
      </dgm:t>
    </dgm:pt>
    <dgm:pt modelId="{09DD449F-4E1D-42EE-9D37-D338F0C8616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Иные межбюджетные трансферты –</a:t>
          </a:r>
        </a:p>
        <a:p>
          <a:r>
            <a:rPr lang="ru-RU" sz="1400" b="1" dirty="0" smtClean="0">
              <a:solidFill>
                <a:schemeClr val="tx1"/>
              </a:solidFill>
            </a:rPr>
            <a:t>500,0</a:t>
          </a:r>
          <a:endParaRPr lang="ru-RU" sz="1400" b="1" dirty="0">
            <a:solidFill>
              <a:schemeClr val="tx1"/>
            </a:solidFill>
          </a:endParaRPr>
        </a:p>
      </dgm:t>
    </dgm:pt>
    <dgm:pt modelId="{2D1966CF-BFAB-4B97-B369-197158E1AEFB}" type="parTrans" cxnId="{A295EC6B-6756-4AF4-AF04-86A67BF64265}">
      <dgm:prSet/>
      <dgm:spPr/>
      <dgm:t>
        <a:bodyPr/>
        <a:lstStyle/>
        <a:p>
          <a:endParaRPr lang="ru-RU"/>
        </a:p>
      </dgm:t>
    </dgm:pt>
    <dgm:pt modelId="{38BA264A-978C-4382-AC1E-BB85E9FDC494}" type="sibTrans" cxnId="{A295EC6B-6756-4AF4-AF04-86A67BF64265}">
      <dgm:prSet/>
      <dgm:spPr/>
      <dgm:t>
        <a:bodyPr/>
        <a:lstStyle/>
        <a:p>
          <a:endParaRPr lang="ru-RU"/>
        </a:p>
      </dgm:t>
    </dgm:pt>
    <dgm:pt modelId="{E8EBBEB2-9CC4-42BD-96CA-5395D80306B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400" b="1" dirty="0">
            <a:solidFill>
              <a:schemeClr val="tx1"/>
            </a:solidFill>
          </a:endParaRPr>
        </a:p>
      </dgm:t>
    </dgm:pt>
    <dgm:pt modelId="{F33D2105-10FC-4909-BB89-C0A474444FCF}" type="sibTrans" cxnId="{29F7FB97-167E-4F07-8888-08B5CCE3A4D1}">
      <dgm:prSet/>
      <dgm:spPr/>
      <dgm:t>
        <a:bodyPr/>
        <a:lstStyle/>
        <a:p>
          <a:endParaRPr lang="ru-RU"/>
        </a:p>
      </dgm:t>
    </dgm:pt>
    <dgm:pt modelId="{249E8EA0-9F5F-4FC9-AAF4-410030C36FEB}" type="parTrans" cxnId="{29F7FB97-167E-4F07-8888-08B5CCE3A4D1}">
      <dgm:prSet/>
      <dgm:spPr/>
      <dgm:t>
        <a:bodyPr/>
        <a:lstStyle/>
        <a:p>
          <a:endParaRPr lang="ru-RU"/>
        </a:p>
      </dgm:t>
    </dgm:pt>
    <dgm:pt modelId="{BD797B7D-8B81-4AE4-A3D1-6605E950A5A7}" type="pres">
      <dgm:prSet presAssocID="{2056DB91-9356-40EB-9A5F-8FE284EFFB7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1AE9B-9AB7-495A-8297-11C95E97C317}" type="pres">
      <dgm:prSet presAssocID="{2056DB91-9356-40EB-9A5F-8FE284EFFB77}" presName="ellipse" presStyleLbl="trBgShp" presStyleIdx="0" presStyleCnt="1" custLinFactNeighborX="-1290" custLinFactNeighborY="4211"/>
      <dgm:spPr/>
    </dgm:pt>
    <dgm:pt modelId="{247A6F2E-A460-4DB0-89DC-6B40303884ED}" type="pres">
      <dgm:prSet presAssocID="{2056DB91-9356-40EB-9A5F-8FE284EFFB77}" presName="arrow1" presStyleLbl="fgShp" presStyleIdx="0" presStyleCnt="1"/>
      <dgm:spPr/>
    </dgm:pt>
    <dgm:pt modelId="{7B429A2B-CC09-4276-BAA9-81A869C90243}" type="pres">
      <dgm:prSet presAssocID="{2056DB91-9356-40EB-9A5F-8FE284EFFB77}" presName="rectangle" presStyleLbl="revTx" presStyleIdx="0" presStyleCnt="1" custScaleX="210583" custScaleY="69726" custLinFactNeighborX="-66881" custLinFactNeighborY="60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7CBA-47A1-4802-868D-1B9309E43126}" type="pres">
      <dgm:prSet presAssocID="{09DD449F-4E1D-42EE-9D37-D338F0C8616A}" presName="item1" presStyleLbl="node1" presStyleIdx="0" presStyleCnt="2" custLinFactNeighborX="51096" custLinFactNeighborY="-36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41B7A-64A8-4CE5-87FC-CEF50F5C28E0}" type="pres">
      <dgm:prSet presAssocID="{E8EBBEB2-9CC4-42BD-96CA-5395D80306B4}" presName="item2" presStyleLbl="node1" presStyleIdx="1" presStyleCnt="2" custLinFactY="50670" custLinFactNeighborX="444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7D9DD-2E0B-41F6-868C-F16FF6AC892E}" type="pres">
      <dgm:prSet presAssocID="{2056DB91-9356-40EB-9A5F-8FE284EFFB77}" presName="funnel" presStyleLbl="trAlignAcc1" presStyleIdx="0" presStyleCnt="1" custScaleX="157829" custScaleY="94772" custLinFactNeighborX="-5366" custLinFactNeighborY="27735"/>
      <dgm:spPr/>
    </dgm:pt>
  </dgm:ptLst>
  <dgm:cxnLst>
    <dgm:cxn modelId="{29F7FB97-167E-4F07-8888-08B5CCE3A4D1}" srcId="{2056DB91-9356-40EB-9A5F-8FE284EFFB77}" destId="{E8EBBEB2-9CC4-42BD-96CA-5395D80306B4}" srcOrd="2" destOrd="0" parTransId="{249E8EA0-9F5F-4FC9-AAF4-410030C36FEB}" sibTransId="{F33D2105-10FC-4909-BB89-C0A474444FCF}"/>
    <dgm:cxn modelId="{868BD221-FA05-4089-829D-B808044595A9}" type="presOf" srcId="{49822433-CD86-4154-83AD-B0E3358FB7A0}" destId="{59341B7A-64A8-4CE5-87FC-CEF50F5C28E0}" srcOrd="0" destOrd="0" presId="urn:microsoft.com/office/officeart/2005/8/layout/funnel1"/>
    <dgm:cxn modelId="{A295EC6B-6756-4AF4-AF04-86A67BF64265}" srcId="{2056DB91-9356-40EB-9A5F-8FE284EFFB77}" destId="{09DD449F-4E1D-42EE-9D37-D338F0C8616A}" srcOrd="1" destOrd="0" parTransId="{2D1966CF-BFAB-4B97-B369-197158E1AEFB}" sibTransId="{38BA264A-978C-4382-AC1E-BB85E9FDC494}"/>
    <dgm:cxn modelId="{D92825DA-4246-48AB-8390-3E589B35EBA4}" type="presOf" srcId="{2056DB91-9356-40EB-9A5F-8FE284EFFB77}" destId="{BD797B7D-8B81-4AE4-A3D1-6605E950A5A7}" srcOrd="0" destOrd="0" presId="urn:microsoft.com/office/officeart/2005/8/layout/funnel1"/>
    <dgm:cxn modelId="{92FB5A8F-9C21-42A7-AEDF-92478644D159}" srcId="{2056DB91-9356-40EB-9A5F-8FE284EFFB77}" destId="{49822433-CD86-4154-83AD-B0E3358FB7A0}" srcOrd="0" destOrd="0" parTransId="{ED1C2A92-ED9B-43B7-90D3-84D63AFEA957}" sibTransId="{133F5AFC-9319-4FB3-88EF-A1988CD8CF7E}"/>
    <dgm:cxn modelId="{7D7F8D63-9FC4-4EA4-BCDA-42B124AF0EF6}" type="presOf" srcId="{E8EBBEB2-9CC4-42BD-96CA-5395D80306B4}" destId="{7B429A2B-CC09-4276-BAA9-81A869C90243}" srcOrd="0" destOrd="0" presId="urn:microsoft.com/office/officeart/2005/8/layout/funnel1"/>
    <dgm:cxn modelId="{6861FA6C-1DBC-433B-AFB2-97773EE48F1B}" type="presOf" srcId="{09DD449F-4E1D-42EE-9D37-D338F0C8616A}" destId="{EBA37CBA-47A1-4802-868D-1B9309E43126}" srcOrd="0" destOrd="0" presId="urn:microsoft.com/office/officeart/2005/8/layout/funnel1"/>
    <dgm:cxn modelId="{FAADC5B5-79D7-40AD-8CEC-731560054563}" type="presParOf" srcId="{BD797B7D-8B81-4AE4-A3D1-6605E950A5A7}" destId="{DBA1AE9B-9AB7-495A-8297-11C95E97C317}" srcOrd="0" destOrd="0" presId="urn:microsoft.com/office/officeart/2005/8/layout/funnel1"/>
    <dgm:cxn modelId="{DDD556C2-121C-4DBE-9F92-61BABB4DE786}" type="presParOf" srcId="{BD797B7D-8B81-4AE4-A3D1-6605E950A5A7}" destId="{247A6F2E-A460-4DB0-89DC-6B40303884ED}" srcOrd="1" destOrd="0" presId="urn:microsoft.com/office/officeart/2005/8/layout/funnel1"/>
    <dgm:cxn modelId="{8138AE22-E66C-4072-A930-387B6304F905}" type="presParOf" srcId="{BD797B7D-8B81-4AE4-A3D1-6605E950A5A7}" destId="{7B429A2B-CC09-4276-BAA9-81A869C90243}" srcOrd="2" destOrd="0" presId="urn:microsoft.com/office/officeart/2005/8/layout/funnel1"/>
    <dgm:cxn modelId="{9562E103-95DB-4661-8B37-0CDFB3D984BE}" type="presParOf" srcId="{BD797B7D-8B81-4AE4-A3D1-6605E950A5A7}" destId="{EBA37CBA-47A1-4802-868D-1B9309E43126}" srcOrd="3" destOrd="0" presId="urn:microsoft.com/office/officeart/2005/8/layout/funnel1"/>
    <dgm:cxn modelId="{E0B69FAB-413D-4EB0-ACF3-9FC106A4C127}" type="presParOf" srcId="{BD797B7D-8B81-4AE4-A3D1-6605E950A5A7}" destId="{59341B7A-64A8-4CE5-87FC-CEF50F5C28E0}" srcOrd="4" destOrd="0" presId="urn:microsoft.com/office/officeart/2005/8/layout/funnel1"/>
    <dgm:cxn modelId="{AD73C69D-ED2D-4116-8FD0-52005537AA0A}" type="presParOf" srcId="{BD797B7D-8B81-4AE4-A3D1-6605E950A5A7}" destId="{0517D9DD-2E0B-41F6-868C-F16FF6AC892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AE9B-9AB7-495A-8297-11C95E97C317}">
      <dsp:nvSpPr>
        <dsp:cNvPr id="0" name=""/>
        <dsp:cNvSpPr/>
      </dsp:nvSpPr>
      <dsp:spPr>
        <a:xfrm>
          <a:off x="1718159" y="263320"/>
          <a:ext cx="3694932" cy="128320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A6F2E-A460-4DB0-89DC-6B40303884ED}">
      <dsp:nvSpPr>
        <dsp:cNvPr id="0" name=""/>
        <dsp:cNvSpPr/>
      </dsp:nvSpPr>
      <dsp:spPr>
        <a:xfrm>
          <a:off x="3260982" y="3351410"/>
          <a:ext cx="716072" cy="45828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29A2B-CC09-4276-BAA9-81A869C90243}">
      <dsp:nvSpPr>
        <dsp:cNvPr id="0" name=""/>
        <dsp:cNvSpPr/>
      </dsp:nvSpPr>
      <dsp:spPr>
        <a:xfrm>
          <a:off x="-4" y="3983715"/>
          <a:ext cx="7238046" cy="5991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</dsp:txBody>
      <dsp:txXfrm>
        <a:off x="-4" y="3983715"/>
        <a:ext cx="7238046" cy="599146"/>
      </dsp:txXfrm>
    </dsp:sp>
    <dsp:sp modelId="{EBA37CBA-47A1-4802-868D-1B9309E43126}">
      <dsp:nvSpPr>
        <dsp:cNvPr id="0" name=""/>
        <dsp:cNvSpPr/>
      </dsp:nvSpPr>
      <dsp:spPr>
        <a:xfrm>
          <a:off x="3767767" y="1126480"/>
          <a:ext cx="1288929" cy="128892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Иные межбюджетные трансферты –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500,0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56526" y="1315239"/>
        <a:ext cx="911411" cy="911411"/>
      </dsp:txXfrm>
    </dsp:sp>
    <dsp:sp modelId="{59341B7A-64A8-4CE5-87FC-CEF50F5C28E0}">
      <dsp:nvSpPr>
        <dsp:cNvPr id="0" name=""/>
        <dsp:cNvSpPr/>
      </dsp:nvSpPr>
      <dsp:spPr>
        <a:xfrm>
          <a:off x="2759649" y="2566637"/>
          <a:ext cx="1288929" cy="128892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Дотация –  1945,0 </a:t>
          </a:r>
          <a:r>
            <a:rPr lang="ru-RU" sz="14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400" b="1" kern="1200" dirty="0" smtClean="0">
              <a:solidFill>
                <a:schemeClr val="tx1"/>
              </a:solidFill>
            </a:rPr>
            <a:t>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948408" y="2755396"/>
        <a:ext cx="911411" cy="911411"/>
      </dsp:txXfrm>
    </dsp:sp>
    <dsp:sp modelId="{0517D9DD-2E0B-41F6-868C-F16FF6AC892E}">
      <dsp:nvSpPr>
        <dsp:cNvPr id="0" name=""/>
        <dsp:cNvSpPr/>
      </dsp:nvSpPr>
      <dsp:spPr>
        <a:xfrm>
          <a:off x="239367" y="1025346"/>
          <a:ext cx="6328949" cy="30402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0.91566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128792" cy="547260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6457AD2-8B2D-4E1E-BD81-A04BAED31127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6384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424AA8D5-E2D0-4801-A031-43E068568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5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6125"/>
            <a:ext cx="26384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AA8D5-E2D0-4801-A031-43E068568F4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9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466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3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466"/>
            <a:ext cx="6433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3" y="5987422"/>
            <a:ext cx="5298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7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4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123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40" y="2459123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9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8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61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462"/>
            <a:ext cx="6433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1" y="5987416"/>
            <a:ext cx="5298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87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35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117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40" y="2459117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3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7566917" cy="10685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3" y="427679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3" y="2459123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30" y="9943393"/>
            <a:ext cx="24221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4" y="9943393"/>
            <a:ext cx="17409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64085" y="10199887"/>
            <a:ext cx="339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3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6917" cy="10685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673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117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30" y="9943387"/>
            <a:ext cx="24221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43387"/>
            <a:ext cx="17409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64083" y="10199884"/>
            <a:ext cx="339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829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kigi-arslan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194" y="5129882"/>
            <a:ext cx="6544056" cy="26611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840"/>
              </a:spcAft>
            </a:pPr>
            <a:r>
              <a:rPr lang="ru" sz="3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«Бюджет для граждан»</a:t>
            </a:r>
          </a:p>
          <a:p>
            <a:pPr indent="0" algn="ctr">
              <a:lnSpc>
                <a:spcPts val="3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к 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решению Совета сельского поселения Арслановский сельсовет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 муниципального района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Кигинский район Республики Башкортостан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«О бюджете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сельского поселения 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Арслановский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 сельсовет муниципального района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Кигинский район Республики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Башкортостан на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2021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год и на плановый период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2022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и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2023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годов»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9" y="141568"/>
            <a:ext cx="6363188" cy="477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756285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ДОЛЯ НАЛОГОВЫХ И НЕНАЛОГОВЫХ ДОХОДОВ В ОБЩЕМ ОБЪЕМЕ СОБСТВЕННЫХ ДОХОДОВ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schemeClr val="bg1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районаКИГИНСКИЙ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 БАШКОРТОСТАН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057874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ОСНОВНЫЕ ИСТОЧНИКИ ДОХОДОВ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schemeClr val="bg1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районаКИГИНСКИЙ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 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2020ГОД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909280"/>
              </p:ext>
            </p:extLst>
          </p:nvPr>
        </p:nvGraphicFramePr>
        <p:xfrm>
          <a:off x="0" y="523221"/>
          <a:ext cx="7562850" cy="453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0269"/>
              </p:ext>
            </p:extLst>
          </p:nvPr>
        </p:nvGraphicFramePr>
        <p:xfrm>
          <a:off x="-1" y="5705946"/>
          <a:ext cx="738182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805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-4120"/>
            <a:ext cx="756285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Виды межбюджетных трансфертов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9578" y="848584"/>
            <a:ext cx="2301328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Дотации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(дар, пожертвование)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46496" y="881411"/>
            <a:ext cx="3671166" cy="1415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2552" y="2296424"/>
            <a:ext cx="2301328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Субвенции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(«приходить на помощь»)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6496" y="2328847"/>
            <a:ext cx="3671166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9578" y="3686315"/>
            <a:ext cx="2301328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Субсидии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(«поддержка»)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46496" y="3686315"/>
            <a:ext cx="3671166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Предоставляются на условиях долевого 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софинансирования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расходов других бюджетов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66644" y="5105340"/>
            <a:ext cx="3671166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Носят безвозмездный и безвозвратный характер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6364" y="5105337"/>
            <a:ext cx="2301328" cy="1536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Иные межбюджетные трансферты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0701" y="1456172"/>
            <a:ext cx="209862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46890" y="2847977"/>
            <a:ext cx="227982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63916" y="4192476"/>
            <a:ext cx="215026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4064" y="5667207"/>
            <a:ext cx="215026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0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-4121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Прогнозируемый объем безвозмездных поступлений в бюджет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schemeClr val="bg1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районаКигинский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 Башкортостан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25613115"/>
              </p:ext>
            </p:extLst>
          </p:nvPr>
        </p:nvGraphicFramePr>
        <p:xfrm>
          <a:off x="157678" y="5875614"/>
          <a:ext cx="7238038" cy="458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1405161" y="6930082"/>
            <a:ext cx="1728192" cy="13681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Субвенция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266,8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59418"/>
              </p:ext>
            </p:extLst>
          </p:nvPr>
        </p:nvGraphicFramePr>
        <p:xfrm>
          <a:off x="109020" y="665386"/>
          <a:ext cx="7344815" cy="4572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23100"/>
                <a:gridCol w="860727"/>
                <a:gridCol w="918108"/>
                <a:gridCol w="860727"/>
                <a:gridCol w="879547"/>
                <a:gridCol w="880499"/>
                <a:gridCol w="822107"/>
              </a:tblGrid>
              <a:tr h="228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показателя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Решение 4-6-2 26.12.2019г.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7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4-6-2 26.12.2019г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Р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4-6-2 26.12.2019г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Общий объем безвозмездных поступлений, тыс</a:t>
                      </a:r>
                      <a:r>
                        <a:rPr lang="ru-RU" sz="1500" dirty="0" smtClean="0"/>
                        <a:t>.</a:t>
                      </a:r>
                      <a:r>
                        <a:rPr lang="en-US" sz="1500" dirty="0" smtClean="0"/>
                        <a:t> </a:t>
                      </a:r>
                      <a:r>
                        <a:rPr lang="ru-RU" sz="1500" dirty="0" smtClean="0"/>
                        <a:t>рублей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2780,6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2576,6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2711,8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2583,2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2217,3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+mn-lt"/>
                          <a:ea typeface="+mn-ea"/>
                          <a:cs typeface="+mn-cs"/>
                        </a:rPr>
                        <a:t>2003,9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Доля общего объема безвозмездных поступлений в общем объеме доходов, %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78,3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76,8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77,8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+mn-lt"/>
                          <a:ea typeface="+mn-ea"/>
                          <a:cs typeface="+mn-cs"/>
                        </a:rPr>
                        <a:t>76,8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72,1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Прирост (снижение) к предыдущему году, </a:t>
                      </a:r>
                      <a:r>
                        <a:rPr lang="ru-RU" sz="1500" dirty="0" err="1"/>
                        <a:t>тыс.рублей</a:t>
                      </a:r>
                      <a:r>
                        <a:rPr lang="ru-RU" sz="1500" dirty="0"/>
                        <a:t> 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-68,8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-494,5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+mn-lt"/>
                          <a:ea typeface="+mn-ea"/>
                          <a:cs typeface="+mn-cs"/>
                        </a:rPr>
                        <a:t>-213,4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/>
                        <a:t>Прирост (снижение) к предыдущему году, %</a:t>
                      </a:r>
                      <a:endParaRPr lang="ru-RU" sz="15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-2,5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-18,2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-9,6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3074" y="985771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Безвозмездные поступления в бюджет СП на 2021год – 2711,8 тыс. </a:t>
            </a:r>
            <a:r>
              <a:rPr lang="ru-RU" b="1" dirty="0" err="1"/>
              <a:t>руб</a:t>
            </a:r>
            <a:r>
              <a:rPr lang="ru-RU" b="1" dirty="0"/>
              <a:t>      или 77,8 %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56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"/>
            <a:ext cx="7562850" cy="7754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ОСНОВНЫЕ НАПРАВЛЕНИЯ</a:t>
            </a:r>
          </a:p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налоговой политики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муниципального района Кигинский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  Республики Башкортостан </a:t>
            </a:r>
          </a:p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2021год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и на плановый период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2022 и 2023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годов</a:t>
            </a:r>
          </a:p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018" y="881412"/>
            <a:ext cx="7344816" cy="9518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960"/>
              </a:lnSpc>
              <a:spcBef>
                <a:spcPts val="630"/>
              </a:spcBef>
            </a:pPr>
            <a:endParaRPr lang="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75498"/>
            <a:ext cx="756285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Основные направления налоговой политики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 err="1" smtClean="0">
                <a:solidFill>
                  <a:prstClr val="black"/>
                </a:solidFill>
              </a:rPr>
              <a:t>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района Кигинский район Республики Башкортостан на 2021 год и на плановый период 2022 и 2023 годов сформированы в соответствии со Стратегией социально-экономического развития Республики Башкортостан на период до 2030 года, Стратегией социально-экономического развития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</a:t>
            </a:r>
            <a:r>
              <a:rPr lang="ru-RU" sz="800" dirty="0" smtClean="0">
                <a:solidFill>
                  <a:prstClr val="black"/>
                </a:solidFill>
              </a:rPr>
              <a:t> сельсовет муниципального района Кигинский район Республики Башкортостан на период до 2030 года, муниципальной программой «Управление муниципальными финансами и муниципальным долгом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район Республики Башкортостан», утвержденной постановлением Администрации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район Республики Башкортостан от 06 сентября 2017 года № 600.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Основные итоги реализации налоговой политики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район Республики Башкортостан в 2019 году: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объем налоговых и неналоговых доходов консолидированного бюджета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район Республики Башкортостан составил 128,0 млн. рублей, что на 8,4 млн. рублей или на 7,1 процента выше, чем в 2018 году;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по темпу роста поступлений среди муниципальных районов Республики Башкортостан занимает 30 место;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объем налоговых и неналоговых доходов бюджета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район Республики Башкортостан составил 116,2 млн. рублей, с ростом к 2018 году на 5,5 млн. рублей или на 5,0 процента;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объем налоговых и неналоговых доходов  бюджетов сельских поселений составил 11,7 млн. рублей, с ростом к 2018 году на 2,9 млн. рублей или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на 33,1 процента.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 На наращивание доходного потенциала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</a:t>
            </a:r>
            <a:r>
              <a:rPr lang="ru-RU" sz="800" dirty="0" smtClean="0">
                <a:solidFill>
                  <a:prstClr val="black"/>
                </a:solidFill>
              </a:rPr>
              <a:t> сельсовет муниципального района Кигинский район Республики Башкортостан направлены меры, реализуемые в соответствии с организационным планом мероприятий системной работы по повышению налоговых доходов консолидированного бюджета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район Республики Башкортостан и Комплексным планом мероприятий по увеличению поступлений налоговых и неналоговых доходов консолидированного бюджета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район Республики Башкортостан.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Для дальнейшего стимулирования роста налогового потенциала, привлечения инвестиций, оптимизации налоговых льгот в 2019 году принято  3 нормативно-правовых акта.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В 2019 году продолжена работа по совершенствованию системы управления налоговыми расходами 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районав</a:t>
            </a:r>
            <a:r>
              <a:rPr lang="ru-RU" sz="800" dirty="0" smtClean="0">
                <a:solidFill>
                  <a:prstClr val="black"/>
                </a:solidFill>
              </a:rPr>
              <a:t> соответствии с общими требованиями, утвержденными Правительством Российской Федерации, принято постановление Правительства Республики Башкортостан от 8 ноября 2019 года № 668 «Об утверждении Порядка формирования перечня налоговых расходов Республики Башкортостан, Правил формирования информации  о нормативных, целевых и фискальных характеристиках налоговых расходов Республики Башкортостан, Порядка проведения оценки эффективности налоговых расходов Республики Башкортостан и Порядка обобщения результатов оценки эффективности налоговых расходов Республики Башкортостан».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В 2019 году стартовали, а в 2020 году продолжены мероприятия, направленные на популяризацию концепции ответственного налогоплательщика Республики Башкортостан среди организаций. Стандарт налоговой открытости ответственных налогоплательщиков Республики Башкортостан утвержден Указом Главы Республики Башкортостан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от 24 декабря 2018 года № УГ-328 «О применении на территории Республики Башкортостан Стандарта налоговой открытости ответственных налогоплательщиков Республики Башкортостан». Присоединение к Стандарту подтверждает факт добросовестного исполнения организациями своих налоговых обязательств и носит добровольный характер. В первый год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к Стандарту налоговой открытости ответственных налогоплательщиков присоединились 50 организаций Республики Башкортостана, в 2020 году –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22 налогоплательщика.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В целях выявления и поощрения успешных организаций, отличающихся высочайшим уровнем налоговой дисциплины, прозрачным ведением бизнеса, впервые в 2019 году в Республике Башкортостан проведен конкурс «Налогоплательщик года» среди организаций, который учрежден Указом Главы Республики Башкортостан от 24 декабря 2018 года № УГ-329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«О проведении ежегодного республиканского конкурса «Налогоплательщик года». В 2020 году перечень участников значительно расширен, в конкурсе могут принимать участие индивидуальные предприниматели. В 2020 году поступило 77 заявок итоги конкурса подведены на заседании Межведомственной комиссии по вопросам увеличения доходного потенциала, поступлений налоговых и неналоговых доходов бюджета Республики Башкортостан и бюджетов муниципальных образований Республики Башкортостан 29 сентября 2020 года.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Реалии текущего года, обусловленные постепенным выходом из сложной эпидемиологической ситуации, диктуют новые задачи налоговой политики, способствующие устойчивому экономическому развитию после периода пандемии.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Для минимизации последствий распространения новой </a:t>
            </a:r>
            <a:r>
              <a:rPr lang="ru-RU" sz="800" dirty="0" err="1" smtClean="0">
                <a:solidFill>
                  <a:prstClr val="black"/>
                </a:solidFill>
              </a:rPr>
              <a:t>коронавирусной</a:t>
            </a:r>
            <a:r>
              <a:rPr lang="ru-RU" sz="800" dirty="0" smtClean="0">
                <a:solidFill>
                  <a:prstClr val="black"/>
                </a:solidFill>
              </a:rPr>
              <a:t> инфекции и принятых для противодействия ей ограничительных мер, недопущения снижения деловой активности и роста безработицы в районе были приняты два пакета мер по повышению устойчивости экономики, которые предусматривают предоставление налоговых и иных преференций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по платежам в бюджет.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В этой связи и в целях максимального снижения текущих издержек бизнеса в сложных экономических условиях в налоговое законодательство республики. Так, были внесены изменения в законы Республики Башкортостан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«Об установлении налоговых ставок для отдельных категорий налогоплательщиков, применяющих упрощенную систему налогообложения»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и «О налоге на имущество организаций» в части снижения налоговых ставок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по упрощенной системе налогообложения и освобождения от уплаты налога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на имущество для налогоплательщиков, осуществляющих виды деятельности 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в отраслях экономики наиболее пострадавших от распространения новой </a:t>
            </a:r>
            <a:r>
              <a:rPr lang="ru-RU" sz="800" dirty="0" err="1" smtClean="0">
                <a:solidFill>
                  <a:prstClr val="black"/>
                </a:solidFill>
              </a:rPr>
              <a:t>коронавирусной</a:t>
            </a:r>
            <a:r>
              <a:rPr lang="ru-RU" sz="800" dirty="0" smtClean="0">
                <a:solidFill>
                  <a:prstClr val="black"/>
                </a:solidFill>
              </a:rPr>
              <a:t> инфекции, а также для налогоплательщиков, осуществляющих деятельность в области информационных технологий. Одновременно освобождены от уплаты налога на имущество организаций бюджетные, казенные и автономные учреждения, финансируемые из бюджета Республики Башкортостан или из бюджета муниципального образования.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В сложившихся экономических условиях важно и то, что республика приступила к реализации на своей территории эксперимента по установлению специального налогового режима «Налог на профессиональный доход»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с начала 2020 года. Введение указанного налогового режима направлено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на решение вопросов содействия занятости населения, создания благоприятных налоговых условий, способствующих развитию предпринимательской активности, легализации бизнеса </a:t>
            </a:r>
            <a:r>
              <a:rPr lang="ru-RU" sz="800" dirty="0" err="1" smtClean="0">
                <a:solidFill>
                  <a:prstClr val="black"/>
                </a:solidFill>
              </a:rPr>
              <a:t>самозанятых</a:t>
            </a:r>
            <a:r>
              <a:rPr lang="ru-RU" sz="800" dirty="0" smtClean="0">
                <a:solidFill>
                  <a:prstClr val="black"/>
                </a:solidFill>
              </a:rPr>
              <a:t> граждан. Согласно принятому плану мероприятий по применению налога на профессиональный доход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на территории района  по итогам 2020 года указанным режимом воспользуются не менее 150 человек (на 1 ноября 2020 года их численность составила 107 налогоплательщика).</a:t>
            </a:r>
          </a:p>
          <a:p>
            <a:r>
              <a:rPr lang="ru-RU" sz="800" dirty="0">
                <a:solidFill>
                  <a:prstClr val="black"/>
                </a:solidFill>
              </a:rPr>
              <a:t>Целями налоговой политики по-прежнему остается обеспечение устойчивого роста экономического и доходного потенциала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 на основе эффективного использования предоставленных региональных полномочий.</a:t>
            </a:r>
          </a:p>
          <a:p>
            <a:r>
              <a:rPr lang="ru-RU" sz="800" dirty="0">
                <a:solidFill>
                  <a:prstClr val="black"/>
                </a:solidFill>
              </a:rPr>
              <a:t>Вместе с тем, возникшие неблагоприятные явления в экономике</a:t>
            </a:r>
          </a:p>
          <a:p>
            <a:r>
              <a:rPr lang="ru-RU" sz="800" dirty="0">
                <a:solidFill>
                  <a:prstClr val="black"/>
                </a:solidFill>
              </a:rPr>
              <a:t>в 2020 году продолжат оказывать негативное влияние на доходы бюджета последующих периодов. Высокая неопределенность относительно продолжительности пандемии и ограничительных мер и, как следствие, возросшие опасения в вопросе платежеспособности контрагентов и клиентов финансовых институтов, стали факторами, способными негативно повлиять </a:t>
            </a:r>
          </a:p>
          <a:p>
            <a:r>
              <a:rPr lang="ru-RU" sz="800" dirty="0">
                <a:solidFill>
                  <a:prstClr val="black"/>
                </a:solidFill>
              </a:rPr>
              <a:t>на скорость восстановления экономики и инвестиционное развитие.</a:t>
            </a:r>
          </a:p>
          <a:p>
            <a:r>
              <a:rPr lang="ru-RU" sz="800" dirty="0">
                <a:solidFill>
                  <a:prstClr val="black"/>
                </a:solidFill>
              </a:rPr>
              <a:t>Изменения федерального законодательства, влияющие на доходы консолидированных бюджетов субъектов Российской Федерации</a:t>
            </a:r>
          </a:p>
          <a:p>
            <a:r>
              <a:rPr lang="ru-RU" sz="800" dirty="0">
                <a:solidFill>
                  <a:prstClr val="black"/>
                </a:solidFill>
              </a:rPr>
              <a:t>и формирование региональной налоговой политики, следующие: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установление прогрессивной шкалы налога на доходы физических лиц (повышение ставки налога с 13 процентов до 15 процентов для тех налогоплательщиков, чей доход превышает 5,0 млн. рублей в год) и зачисление дополнительных поступлений в федеральный бюджет для дальнейшего</a:t>
            </a:r>
          </a:p>
          <a:p>
            <a:r>
              <a:rPr lang="ru-RU" sz="800" dirty="0">
                <a:solidFill>
                  <a:prstClr val="black"/>
                </a:solidFill>
              </a:rPr>
              <a:t>их направления на лечение детей с </a:t>
            </a:r>
            <a:r>
              <a:rPr lang="ru-RU" sz="800" dirty="0" err="1">
                <a:solidFill>
                  <a:prstClr val="black"/>
                </a:solidFill>
              </a:rPr>
              <a:t>орфанными</a:t>
            </a:r>
            <a:r>
              <a:rPr lang="ru-RU" sz="800" dirty="0">
                <a:solidFill>
                  <a:prstClr val="black"/>
                </a:solidFill>
              </a:rPr>
              <a:t> заболеваниями, закупку дорогостоящих лекарств и средств реабилитации, а также проведение высокотехнологичных операций;</a:t>
            </a:r>
          </a:p>
          <a:p>
            <a:endParaRPr lang="ru-RU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"/>
            <a:ext cx="7562850" cy="7754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ОСНОВНЫЕ НАПРАВЛЕНИЯ</a:t>
            </a:r>
          </a:p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налоговой политики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Арслановскийсельсовет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муниципального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районаКигинский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  Республики Башкортостан </a:t>
            </a:r>
          </a:p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2021год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и на плановый период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2022 и 2023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годов</a:t>
            </a:r>
          </a:p>
          <a:p>
            <a:pPr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018" y="881412"/>
            <a:ext cx="7344816" cy="9518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960"/>
              </a:lnSpc>
              <a:spcBef>
                <a:spcPts val="630"/>
              </a:spcBef>
            </a:pPr>
            <a:endParaRPr lang="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75500"/>
            <a:ext cx="756285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– введение налогообложения доходов физических лиц с процентов</a:t>
            </a:r>
          </a:p>
          <a:p>
            <a:r>
              <a:rPr lang="ru-RU" sz="800" dirty="0">
                <a:solidFill>
                  <a:prstClr val="black"/>
                </a:solidFill>
              </a:rPr>
              <a:t>по вкладам в банках, при котором налоговая база будет определяться</a:t>
            </a:r>
          </a:p>
          <a:p>
            <a:r>
              <a:rPr lang="ru-RU" sz="800" dirty="0">
                <a:solidFill>
                  <a:prstClr val="black"/>
                </a:solidFill>
              </a:rPr>
              <a:t>как превышение суммы доходов в виде процентов, полученных гражданином</a:t>
            </a:r>
          </a:p>
          <a:p>
            <a:r>
              <a:rPr lang="ru-RU" sz="800" dirty="0">
                <a:solidFill>
                  <a:prstClr val="black"/>
                </a:solidFill>
              </a:rPr>
              <a:t>в течение года по всем вкладам и остаткам на счетах в банках, над суммой процентов, рассчитанной как произведение 1 млн. рублей на ключевую ставку Банка России, действующую на первое число налогового периода;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отмена единого налога на вмененный доход и переход налогоплательщиков, ранее уплачивающих указанный налог, на другие налоговые системы (патентную, упрощенную или общую);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применение повышенных (8 и 20 процентов) ставок по налогу, взимаемому в связи с применением упрощенной системы налогообложения, вместо общеустановленных (6 и 15 процентов), в случае допущения налогоплательщиками превышения критериев нахождения на данном режиме налогообложения (по объему доходов – не более чем на 50 млн. рублей </a:t>
            </a:r>
          </a:p>
          <a:p>
            <a:r>
              <a:rPr lang="ru-RU" sz="800" dirty="0">
                <a:solidFill>
                  <a:prstClr val="black"/>
                </a:solidFill>
              </a:rPr>
              <a:t>и (или) средней численности – на 30 человек), и сохранение за ними права применения упрощенной системы налогообложения;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переход налогоплательщиков, применяющих упрощенную систему налогообложения, на онлайн-систему, при которой налоговый орган будет исчислять налог самостоятельно на основе данных, полученных от онлайн-касс;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отмена для организаций обязанности по представлению налоговых деклараций по транспортному и земельному налогам.</a:t>
            </a:r>
          </a:p>
          <a:p>
            <a:r>
              <a:rPr lang="ru-RU" sz="800" dirty="0">
                <a:solidFill>
                  <a:prstClr val="black"/>
                </a:solidFill>
              </a:rPr>
              <a:t>Также учтены принятые и планируемые изменения республиканского налогового законодательства: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во исполнение распоряжения Главы Республики Башкортостан </a:t>
            </a:r>
          </a:p>
          <a:p>
            <a:r>
              <a:rPr lang="ru-RU" sz="800" dirty="0">
                <a:solidFill>
                  <a:prstClr val="black"/>
                </a:solidFill>
              </a:rPr>
              <a:t>от 1 июня 2020 года № РГ-153 установление пониженной ставки </a:t>
            </a:r>
          </a:p>
          <a:p>
            <a:r>
              <a:rPr lang="ru-RU" sz="800" dirty="0">
                <a:solidFill>
                  <a:prstClr val="black"/>
                </a:solidFill>
              </a:rPr>
              <a:t>и освобождение от уплаты налога на имущество организаций:</a:t>
            </a:r>
          </a:p>
          <a:p>
            <a:r>
              <a:rPr lang="ru-RU" sz="800" dirty="0">
                <a:solidFill>
                  <a:prstClr val="black"/>
                </a:solidFill>
              </a:rPr>
              <a:t>установление ставки налога в размере 1 процента в отношении объектов недвижимого имущества, налоговая база по которым определяется </a:t>
            </a:r>
          </a:p>
          <a:p>
            <a:r>
              <a:rPr lang="ru-RU" sz="800" dirty="0">
                <a:solidFill>
                  <a:prstClr val="black"/>
                </a:solidFill>
              </a:rPr>
              <a:t>как кадастровая стоимость;</a:t>
            </a:r>
          </a:p>
          <a:p>
            <a:r>
              <a:rPr lang="ru-RU" sz="800" dirty="0">
                <a:solidFill>
                  <a:prstClr val="black"/>
                </a:solidFill>
              </a:rPr>
              <a:t>освобождение от уплаты налога:</a:t>
            </a:r>
          </a:p>
          <a:p>
            <a:r>
              <a:rPr lang="ru-RU" sz="800" dirty="0">
                <a:solidFill>
                  <a:prstClr val="black"/>
                </a:solidFill>
              </a:rPr>
              <a:t>организаций, основной вид экономической деятельности которых относится к отраслям, в наибольшей степени пострадавшим в условиях ухудшения ситуации в результате распространения новой </a:t>
            </a:r>
            <a:r>
              <a:rPr lang="ru-RU" sz="800" dirty="0" err="1">
                <a:solidFill>
                  <a:prstClr val="black"/>
                </a:solidFill>
              </a:rPr>
              <a:t>коронавирусной</a:t>
            </a:r>
            <a:r>
              <a:rPr lang="ru-RU" sz="800" dirty="0">
                <a:solidFill>
                  <a:prstClr val="black"/>
                </a:solidFill>
              </a:rPr>
              <a:t> инфекции;</a:t>
            </a:r>
          </a:p>
          <a:p>
            <a:r>
              <a:rPr lang="ru-RU" sz="800" dirty="0">
                <a:solidFill>
                  <a:prstClr val="black"/>
                </a:solidFill>
              </a:rPr>
              <a:t>торговых центров (комплексов) площадью свыше 5 000 кв. метров;</a:t>
            </a:r>
          </a:p>
          <a:p>
            <a:r>
              <a:rPr lang="ru-RU" sz="800" dirty="0">
                <a:solidFill>
                  <a:prstClr val="black"/>
                </a:solidFill>
              </a:rPr>
              <a:t>организаций гостиничного бизнеса;</a:t>
            </a:r>
          </a:p>
          <a:p>
            <a:r>
              <a:rPr lang="ru-RU" sz="800" dirty="0">
                <a:solidFill>
                  <a:prstClr val="black"/>
                </a:solidFill>
              </a:rPr>
              <a:t>социально ориентированных некоммерческих организаций;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внесение изменений в законодательство Республики Башкортостан </a:t>
            </a:r>
          </a:p>
          <a:p>
            <a:r>
              <a:rPr lang="ru-RU" sz="800" dirty="0">
                <a:solidFill>
                  <a:prstClr val="black"/>
                </a:solidFill>
              </a:rPr>
              <a:t>по патентной системе налогообложения в связи с отменой с 2021 года единого налога на вмененный доход.</a:t>
            </a:r>
          </a:p>
          <a:p>
            <a:r>
              <a:rPr lang="ru-RU" sz="800" dirty="0">
                <a:solidFill>
                  <a:prstClr val="black"/>
                </a:solidFill>
              </a:rPr>
              <a:t>Работу по повышению налогового потенциала района планируется продолжить по следующим направлениям: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совершенствование условий для развития инвестиционной и предпринимательской деятельности в районе;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взаимодействие с крупнейшими налогоплательщиками;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подготовка предложений по внесению изменений в региональное законодательство;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ежегодное формирование Перечня налоговых расходов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 в разрезе муниципальных программ и их структурных элементов, а также направлений деятельности, не относящихся к муниципальным программам;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оценка налоговых расходов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 с соблюдением общих требований, установленных Правительством Российской Федерации, и в соответствии с порядком проведения оценки эффективности налоговых расходов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Башкортостан, утвержденным Постановлением Администрации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отмена неэффективных налоговых расходов;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проведение оценки налогового потенциала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 в разрезе отдельных доходных источников;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повышение эффективности работы администраторов, в том числе </a:t>
            </a:r>
          </a:p>
          <a:p>
            <a:r>
              <a:rPr lang="ru-RU" sz="800" dirty="0">
                <a:solidFill>
                  <a:prstClr val="black"/>
                </a:solidFill>
              </a:rPr>
              <a:t>с дебиторской задолженностью в бюджет, по увеличению собираемости администрируемых доходов;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мониторинг работы административных комиссий в муниципальном районе, Кигинский район Республики Башкортостан;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продолжение работы по выявлению недобросовестных налогоплательщиков, в том числе являющихся исполнителями </a:t>
            </a:r>
          </a:p>
          <a:p>
            <a:r>
              <a:rPr lang="ru-RU" sz="800" dirty="0">
                <a:solidFill>
                  <a:prstClr val="black"/>
                </a:solidFill>
              </a:rPr>
              <a:t>по муниципальным контрактам, получателями бюджетных средств;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усиление мер по легализации объектов налогообложения в рамках работы Межведомственных комиссий по вопросам, связанным с легализацией объектов налогообложения, при администрации муниципального района;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мониторинг ежегодного роста доходов, установленных Комплексным планом мероприятий по увеличению поступлений налоговых и неналоговых доходов консолидированного бюджета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Башкортостан;</a:t>
            </a:r>
          </a:p>
          <a:p>
            <a:r>
              <a:rPr lang="ru-RU" sz="800" dirty="0">
                <a:solidFill>
                  <a:prstClr val="black"/>
                </a:solidFill>
              </a:rPr>
              <a:t>– расширение функций автоматизированных систем по мониторингу </a:t>
            </a:r>
          </a:p>
          <a:p>
            <a:r>
              <a:rPr lang="ru-RU" sz="800" dirty="0">
                <a:solidFill>
                  <a:prstClr val="black"/>
                </a:solidFill>
              </a:rPr>
              <a:t>и анализу доходов бюджетов района и муниципальных образований.</a:t>
            </a:r>
          </a:p>
          <a:p>
            <a:r>
              <a:rPr lang="ru-RU" sz="800" dirty="0">
                <a:solidFill>
                  <a:prstClr val="black"/>
                </a:solidFill>
              </a:rPr>
              <a:t>Преемственность налоговой политики, последовательность реализации принятых решений и существенная поддержка предпринимательства в виде налоговых преференций в период пандемии должны способствовать улучшению инвестиционного, инновационного климата и обеспечению достижения установленных показателей по росту доходов консолидированного бюджета </a:t>
            </a:r>
            <a:r>
              <a:rPr lang="ru-RU" sz="800" dirty="0" smtClean="0">
                <a:solidFill>
                  <a:prstClr val="black"/>
                </a:solidFill>
              </a:rPr>
              <a:t>сельского поселения  </a:t>
            </a:r>
            <a:r>
              <a:rPr lang="ru-RU" sz="800" dirty="0" err="1" smtClean="0">
                <a:solidFill>
                  <a:prstClr val="black"/>
                </a:solidFill>
              </a:rPr>
              <a:t>Арслановскийсельсовет</a:t>
            </a:r>
            <a:r>
              <a:rPr lang="ru-RU" sz="800" dirty="0" smtClean="0">
                <a:solidFill>
                  <a:prstClr val="black"/>
                </a:solidFill>
              </a:rPr>
              <a:t> муниципального </a:t>
            </a:r>
            <a:r>
              <a:rPr lang="ru-RU" sz="800" dirty="0" err="1" smtClean="0">
                <a:solidFill>
                  <a:prstClr val="black"/>
                </a:solidFill>
              </a:rPr>
              <a:t>районаКигинский</a:t>
            </a:r>
            <a:r>
              <a:rPr lang="ru-RU" sz="800" dirty="0" smtClean="0">
                <a:solidFill>
                  <a:prstClr val="black"/>
                </a:solidFill>
              </a:rPr>
              <a:t> </a:t>
            </a:r>
            <a:r>
              <a:rPr lang="ru-RU" sz="800" dirty="0">
                <a:solidFill>
                  <a:prstClr val="black"/>
                </a:solidFill>
              </a:rPr>
              <a:t>район Республики Башкортостан. В долгосрочной перспективе налоговая политика будет направлена на создание предсказуемых налоговых условий, обеспечивающих стабильный рост доходного потенциала района.</a:t>
            </a:r>
          </a:p>
        </p:txBody>
      </p:sp>
    </p:spTree>
    <p:extLst>
      <p:ext uri="{BB962C8B-B14F-4D97-AF65-F5344CB8AC3E}">
        <p14:creationId xmlns:p14="http://schemas.microsoft.com/office/powerpoint/2010/main" val="38960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26702"/>
            <a:ext cx="7562850" cy="9361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b="1" dirty="0">
                <a:solidFill>
                  <a:srgbClr val="FFFFFF"/>
                </a:solidFill>
                <a:latin typeface="Times New Roman"/>
              </a:rPr>
              <a:t>ТОП-10 </a:t>
            </a:r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налогоплательщиков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</a:t>
            </a:r>
          </a:p>
          <a:p>
            <a:pPr indent="0" algn="ctr"/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муниципального района</a:t>
            </a:r>
            <a:endParaRPr lang="ru" sz="1400" b="1" dirty="0" smtClean="0">
              <a:solidFill>
                <a:srgbClr val="FFFFFF"/>
              </a:solidFill>
              <a:latin typeface="Times New Roman"/>
            </a:endParaRPr>
          </a:p>
          <a:p>
            <a:pPr indent="0" algn="ctr"/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Кигинский район </a:t>
            </a:r>
            <a:r>
              <a:rPr lang="ru" sz="1400" b="1" dirty="0">
                <a:solidFill>
                  <a:srgbClr val="FFFFFF"/>
                </a:solidFill>
                <a:latin typeface="Times New Roman"/>
              </a:rPr>
              <a:t>Республики Башкортостан за </a:t>
            </a:r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2020 </a:t>
            </a:r>
            <a:r>
              <a:rPr lang="ru" sz="1400" b="1" dirty="0">
                <a:solidFill>
                  <a:srgbClr val="FFFFFF"/>
                </a:solidFill>
                <a:latin typeface="Times New Roman"/>
              </a:rPr>
              <a:t>год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10984"/>
              </p:ext>
            </p:extLst>
          </p:nvPr>
        </p:nvGraphicFramePr>
        <p:xfrm>
          <a:off x="204078" y="686948"/>
          <a:ext cx="4369435" cy="42216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69435"/>
              </a:tblGrid>
              <a:tr h="35342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МОБУ СОШ с. Арсланово</a:t>
                      </a: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" sz="1500" b="1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ООО </a:t>
                      </a: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«БиоТехТугузлы»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СХПК «Нива»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ИП Валиуллин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ИП Алимбаев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АО</a:t>
                      </a: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 «Р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Н-</a:t>
                      </a: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Карт»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ГУСП «МТС Центральная»</a:t>
                      </a: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ООО «Поллетпром»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ООО «РБ-Форест»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ИП Сибагатуллин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774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ИП  Садретдинов А.Т.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48073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E7EFF3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pic>
        <p:nvPicPr>
          <p:cNvPr id="21506" name="Picture 2" descr="C:\Users\Администратор\Desktop\удалить 3\bashne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41" y="809404"/>
            <a:ext cx="3572396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altay/200322/2a0000015c02afd890f6ff569643979e5345/X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b="14456"/>
          <a:stretch/>
        </p:blipFill>
        <p:spPr bwMode="auto">
          <a:xfrm>
            <a:off x="3757141" y="2393578"/>
            <a:ext cx="3572396" cy="2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1" y="7794178"/>
            <a:ext cx="4061196" cy="260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4988538"/>
            <a:ext cx="4104456" cy="273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9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СТРУКТУРА РАСХОДОВ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 на 2021-20</a:t>
            </a:r>
            <a:r>
              <a:rPr lang="en-US" sz="1400" b="1" dirty="0" smtClean="0">
                <a:solidFill>
                  <a:schemeClr val="bg1"/>
                </a:solidFill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</a:rPr>
              <a:t>3 </a:t>
            </a:r>
            <a:r>
              <a:rPr lang="ru-RU" sz="1400" b="1" dirty="0">
                <a:solidFill>
                  <a:schemeClr val="bg1"/>
                </a:solidFill>
              </a:rPr>
              <a:t>ГОДЫ (</a:t>
            </a:r>
            <a:r>
              <a:rPr lang="ru-RU" sz="1400" b="1" dirty="0" err="1">
                <a:solidFill>
                  <a:schemeClr val="bg1"/>
                </a:solidFill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</a:rPr>
              <a:t>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13578"/>
              </p:ext>
            </p:extLst>
          </p:nvPr>
        </p:nvGraphicFramePr>
        <p:xfrm>
          <a:off x="181027" y="1673498"/>
          <a:ext cx="7200799" cy="78127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7837"/>
                <a:gridCol w="813827"/>
                <a:gridCol w="813827"/>
                <a:gridCol w="813827"/>
                <a:gridCol w="813827"/>
                <a:gridCol w="813827"/>
                <a:gridCol w="813827"/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2018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2019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отчет</a:t>
                      </a:r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на 2020 год,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2021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2022год,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2023год,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032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и представительных органов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Резервные фонды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НАЦИОНАЛЬНАЯ БЕЗОПАСНОСТЬ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И ПРАВООХРАНИТЕЛЬНАЯ ДЕЯТЕЛЬНОСТЬ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Обеспечение пожарной безопасности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458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37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49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608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751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 gridSpan="4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b"/>
                </a:tc>
              </a:tr>
              <a:tr h="20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УСЛОВНО УТВЕРЖДЕННЫЕ РАСХОДЫ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7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ИТОГО РАСХОДОВ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8448,7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94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9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Структура расходов </a:t>
            </a:r>
            <a:r>
              <a:rPr lang="ru-RU" sz="1400" b="1" dirty="0" smtClean="0">
                <a:solidFill>
                  <a:schemeClr val="bg1"/>
                </a:solidFill>
              </a:rPr>
              <a:t>бюджета СП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 </a:t>
            </a:r>
            <a:r>
              <a:rPr lang="ru-RU" sz="1400" b="1" dirty="0">
                <a:solidFill>
                  <a:schemeClr val="bg1"/>
                </a:solidFill>
              </a:rPr>
              <a:t>МР Кигинский район РБ  в </a:t>
            </a:r>
            <a:r>
              <a:rPr lang="ru-RU" sz="1400" b="1" dirty="0" smtClean="0">
                <a:solidFill>
                  <a:schemeClr val="bg1"/>
                </a:solidFill>
              </a:rPr>
              <a:t>2021 </a:t>
            </a:r>
            <a:r>
              <a:rPr lang="ru-RU" sz="1400" b="1" dirty="0">
                <a:solidFill>
                  <a:schemeClr val="bg1"/>
                </a:solidFill>
              </a:rPr>
              <a:t>году, тыс. руб.</a:t>
            </a:r>
          </a:p>
        </p:txBody>
      </p:sp>
      <p:pic>
        <p:nvPicPr>
          <p:cNvPr id="1026" name="Picture 2" descr="https://avatars.mds.yandex.net/get-pdb/1947635/5dbe70cd-dc16-40b2-a065-2aa9bcbf421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38" y="6498036"/>
            <a:ext cx="4824536" cy="33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9984971"/>
              </p:ext>
            </p:extLst>
          </p:nvPr>
        </p:nvGraphicFramePr>
        <p:xfrm>
          <a:off x="180269" y="1268761"/>
          <a:ext cx="7202313" cy="522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408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1025" y="9185"/>
            <a:ext cx="756285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schemeClr val="bg1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районаКигинский</a:t>
            </a:r>
            <a:r>
              <a:rPr lang="ru-RU" sz="1400" b="1" dirty="0" smtClean="0">
                <a:solidFill>
                  <a:schemeClr val="bg1"/>
                </a:solidFill>
              </a:rPr>
              <a:t>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общегосударственные вопросы в </a:t>
            </a:r>
            <a:r>
              <a:rPr lang="ru-RU" sz="1400" b="1" dirty="0" smtClean="0">
                <a:solidFill>
                  <a:schemeClr val="bg1"/>
                </a:solidFill>
              </a:rPr>
              <a:t>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8836826"/>
              </p:ext>
            </p:extLst>
          </p:nvPr>
        </p:nvGraphicFramePr>
        <p:xfrm>
          <a:off x="434058" y="4481810"/>
          <a:ext cx="7056784" cy="585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62571"/>
              </p:ext>
            </p:extLst>
          </p:nvPr>
        </p:nvGraphicFramePr>
        <p:xfrm>
          <a:off x="397050" y="1209118"/>
          <a:ext cx="6696748" cy="31286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6238"/>
                <a:gridCol w="755005"/>
                <a:gridCol w="755005"/>
                <a:gridCol w="755005"/>
                <a:gridCol w="755005"/>
                <a:gridCol w="755005"/>
                <a:gridCol w="915485"/>
              </a:tblGrid>
              <a:tr h="5987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2018 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отчет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2019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отчет</a:t>
                      </a:r>
                      <a:r>
                        <a:rPr lang="ru-RU" sz="900" u="none" strike="noStrike" dirty="0">
                          <a:effectLst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2020 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2021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Проект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2022год,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2023год,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41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26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8021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Функционирование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068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485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76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"/>
            <a:ext cx="756285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муниципального района Кигинский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национальную оборону и национальную безопасность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</a:rPr>
              <a:t>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634" y="691399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605" y="54936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 descr="Картинки по запросу парад кигинского района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Картинки по запросу парад кигинского района"/>
          <p:cNvSpPr>
            <a:spLocks noChangeAspect="1" noChangeArrowheads="1"/>
          </p:cNvSpPr>
          <p:nvPr/>
        </p:nvSpPr>
        <p:spPr bwMode="auto">
          <a:xfrm>
            <a:off x="307976" y="7937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Картинки по запросу парад кигинского района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C:\Users\Администратор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9" y="4222597"/>
            <a:ext cx="2891420" cy="21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6818443"/>
              </p:ext>
            </p:extLst>
          </p:nvPr>
        </p:nvGraphicFramePr>
        <p:xfrm>
          <a:off x="132296" y="4337796"/>
          <a:ext cx="729825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34443"/>
              </p:ext>
            </p:extLst>
          </p:nvPr>
        </p:nvGraphicFramePr>
        <p:xfrm>
          <a:off x="581745" y="954114"/>
          <a:ext cx="6652492" cy="253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663"/>
                <a:gridCol w="838937"/>
                <a:gridCol w="504056"/>
                <a:gridCol w="648072"/>
                <a:gridCol w="648072"/>
                <a:gridCol w="936104"/>
                <a:gridCol w="1436588"/>
              </a:tblGrid>
              <a:tr h="6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,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2018 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отчет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2019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ожид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2020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2021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2022год,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2023год,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73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145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НАЦИОНАЛЬНАЯ ОБОРОНА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782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4153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НАЦИОНАЛЬНАЯ БЕЗОПАСНОСТЬ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И ПРАВООХРАНИТЕЛЬНАЯ ДЕЯТЕЛЬНОСТЬ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782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Обеспечение пожарной безопасности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5525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9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161423"/>
            <a:ext cx="7567299" cy="324879"/>
          </a:xfrm>
          <a:custGeom>
            <a:avLst/>
            <a:gdLst/>
            <a:ahLst/>
            <a:cxnLst/>
            <a:rect l="l" t="t" r="r" b="b"/>
            <a:pathLst>
              <a:path w="7560945" h="325120">
                <a:moveTo>
                  <a:pt x="0" y="324611"/>
                </a:moveTo>
                <a:lnTo>
                  <a:pt x="7560564" y="324611"/>
                </a:lnTo>
                <a:lnTo>
                  <a:pt x="756056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solidFill>
            <a:srgbClr val="93B5B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486" y="192899"/>
            <a:ext cx="7092555" cy="106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2860" algn="ctr">
              <a:spcBef>
                <a:spcPts val="95"/>
              </a:spcBef>
            </a:pPr>
            <a:r>
              <a:rPr sz="1600" b="1" spc="-20" dirty="0" err="1">
                <a:solidFill>
                  <a:srgbClr val="1A495D"/>
                </a:solidFill>
                <a:latin typeface="Times New Roman"/>
                <a:cs typeface="Times New Roman"/>
              </a:rPr>
              <a:t>Уважаемые</a:t>
            </a:r>
            <a:r>
              <a:rPr sz="1600" b="1" spc="-20" dirty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 </a:t>
            </a:r>
            <a:r>
              <a:rPr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жители</a:t>
            </a:r>
            <a:r>
              <a:rPr sz="1600" b="1" spc="-1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Арслановкий</a:t>
            </a:r>
            <a:r>
              <a:rPr lang="ru-RU" sz="1600" b="1" spc="-1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сельсовет  муниципального района Кигинский район </a:t>
            </a:r>
            <a:r>
              <a:rPr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Республики</a:t>
            </a:r>
            <a:r>
              <a:rPr sz="1600" b="1" spc="8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A495D"/>
                </a:solidFill>
                <a:latin typeface="Times New Roman"/>
                <a:cs typeface="Times New Roman"/>
              </a:rPr>
              <a:t>Башкортостан!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52445" marR="11430" indent="457200" algn="just">
              <a:spcBef>
                <a:spcPts val="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сегодняшний день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органы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местного самоуправления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стремятся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обеспечить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максимальную 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степень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открытости </a:t>
            </a:r>
            <a:r>
              <a:rPr sz="14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всех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процессов, 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происходящих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5" dirty="0" err="1">
                <a:solidFill>
                  <a:prstClr val="black"/>
                </a:solidFill>
                <a:latin typeface="Times New Roman"/>
                <a:cs typeface="Times New Roman"/>
              </a:rPr>
              <a:t>сфере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управления.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Необходимо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обеспечить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свободный 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доступ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любого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гражданина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достоверной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полной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информации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процессах. 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Прозрачность (открытость)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наряду с  достоверностью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бюджета,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адресностью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целевым  характером,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результативностью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эффективностью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использования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</a:t>
            </a:r>
            <a:r>
              <a:rPr sz="14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позволяет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10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обеспечить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большую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степень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открытости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управлении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муниципальными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финансами и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улучшить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контроль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расходованием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средств.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Это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обеспечивает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дальнейшую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демократизацию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бюджетного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процесса,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позволяет обществу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получать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информацию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ходе 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составления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бюджетов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ходе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исполнения,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а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также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об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отчетах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по их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исполнению.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165" indent="457200" algn="just"/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Своевременное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получение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правдивой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бюджетной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информации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должно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обеспечиваться путем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ее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получения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через</a:t>
            </a:r>
            <a:r>
              <a:rPr sz="14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интернет.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457200" algn="just"/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Данный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«бюджет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бюджет,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можно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понять;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он раскрывает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структуру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доходов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расходов бюджета;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помогает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гражданину получить информацию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возможных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мерах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поддержки.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indent="457200" algn="just"/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Граждане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– и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налогоплательщики,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потребители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общественных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благ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–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должны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быть уверены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том,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что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передаваемые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ими в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распоряжение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государства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средства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используются прозрачно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эффективно,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приносят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конкретные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результаты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общества  в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целом,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так и для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каждой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семьи, для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каждого</a:t>
            </a:r>
            <a:r>
              <a:rPr sz="1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человека.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indent="457200" algn="just">
              <a:spcBef>
                <a:spcPts val="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Данная редакция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«бюджета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составлена по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материалам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к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решению Совета сельского поселения </a:t>
            </a:r>
            <a:r>
              <a:rPr lang="ru-RU"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Арслановский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сельсовет  муниципального района Кигинский район </a:t>
            </a:r>
            <a:r>
              <a:rPr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Республики Башкортостан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«О </a:t>
            </a:r>
            <a:r>
              <a:rPr sz="1400" spc="-15" dirty="0" err="1">
                <a:solidFill>
                  <a:prstClr val="black"/>
                </a:solidFill>
                <a:latin typeface="Times New Roman"/>
                <a:cs typeface="Times New Roman"/>
              </a:rPr>
              <a:t>бюджете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  </a:t>
            </a:r>
            <a:r>
              <a:rPr lang="ru-RU"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Арслановский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сельсовет муниципального района Кигинский район </a:t>
            </a:r>
            <a:r>
              <a:rPr sz="14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Республики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Башкортостан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21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 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на плановый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период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1400" spc="-114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годов».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indent="457200" algn="just"/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нашем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«бюджете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 все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данные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изложены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так,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чтобы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не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только 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специалисты в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области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все </a:t>
            </a:r>
            <a:r>
              <a:rPr sz="1400" dirty="0" err="1">
                <a:solidFill>
                  <a:prstClr val="black"/>
                </a:solidFill>
                <a:latin typeface="Times New Roman"/>
                <a:cs typeface="Times New Roman"/>
              </a:rPr>
              <a:t>жители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района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могли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найти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ответы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 такие  вопросы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как: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сколько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нашем районе </a:t>
            </a:r>
            <a:r>
              <a:rPr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тратится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образование, 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социальную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политику, культуру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спорт,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растут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эти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расходы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или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сокращаются,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какова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доля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20" dirty="0" err="1">
                <a:solidFill>
                  <a:prstClr val="black"/>
                </a:solidFill>
                <a:latin typeface="Times New Roman"/>
                <a:cs typeface="Times New Roman"/>
              </a:rPr>
              <a:t>расходах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бюджета.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457200" algn="just"/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Представленная информация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предназначена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широкого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будет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интересна 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полезна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разным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категориям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населения: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студентам,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педагогам, врачам,  молодым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семьям, пенсионерам 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другим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лицам,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проявляющим активный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интерес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к  процессу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формирования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сельского поселения     </a:t>
            </a:r>
            <a:r>
              <a:rPr lang="ru-RU"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Арслановский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сельсовет муниципального района Кигинский район </a:t>
            </a:r>
            <a:r>
              <a:rPr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Республики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Башкортостан.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Наш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«бюджет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для граждан»  содержит информацию, представляющую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интерес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целевых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групп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граждан,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получающих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поддержку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из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сведения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численности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граждан,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входящих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целевую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группу,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объем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ассигнований, направляемых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поддержку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представителей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целевой  группы,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меры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бюджетной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расчете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4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человека.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982" y="1207637"/>
            <a:ext cx="3041410" cy="1796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4572" y="10428926"/>
            <a:ext cx="176678" cy="23532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1594">
              <a:spcBef>
                <a:spcPts val="155"/>
              </a:spcBef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Times New Roman"/>
                <a:cs typeface="Times New Roman"/>
              </a:rPr>
              <a:pPr marL="61594">
                <a:spcBef>
                  <a:spcPts val="155"/>
                </a:spcBef>
              </a:pPr>
              <a:t>2</a:t>
            </a:fld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575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"/>
            <a:ext cx="756285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муниципального района Кигинский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 национальную экономику в 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7827" y="332650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4442372"/>
              </p:ext>
            </p:extLst>
          </p:nvPr>
        </p:nvGraphicFramePr>
        <p:xfrm>
          <a:off x="181025" y="4481813"/>
          <a:ext cx="7128792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0192" y="1132437"/>
            <a:ext cx="693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pc="20" dirty="0">
                <a:latin typeface="Times New Roman"/>
                <a:ea typeface="Times New Roman"/>
              </a:rPr>
              <a:t>«</a:t>
            </a:r>
            <a:r>
              <a:rPr lang="ru-RU" sz="1400" spc="20" dirty="0">
                <a:latin typeface="Times New Roman"/>
                <a:ea typeface="Times New Roman"/>
              </a:rPr>
              <a:t>Национальная экономика» -  по  этому разделу отражаются расходы на ремонт и содержание дорог общего пользования </a:t>
            </a:r>
            <a:r>
              <a:rPr lang="ru-RU" sz="1400" spc="20" dirty="0" smtClean="0">
                <a:latin typeface="Times New Roman"/>
                <a:ea typeface="Times New Roman"/>
              </a:rPr>
              <a:t> , </a:t>
            </a:r>
            <a:r>
              <a:rPr lang="ru-RU" sz="1400" spc="20" dirty="0">
                <a:latin typeface="Times New Roman"/>
                <a:ea typeface="Times New Roman"/>
              </a:rPr>
              <a:t>муниципальный Дорожный фонд </a:t>
            </a:r>
            <a:r>
              <a:rPr lang="ru-RU" sz="1400" spc="20" dirty="0" smtClean="0">
                <a:latin typeface="Times New Roman"/>
                <a:ea typeface="Times New Roman"/>
              </a:rPr>
              <a:t> 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39935"/>
              </p:ext>
            </p:extLst>
          </p:nvPr>
        </p:nvGraphicFramePr>
        <p:xfrm>
          <a:off x="354436" y="2177556"/>
          <a:ext cx="7047748" cy="2637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226"/>
                <a:gridCol w="794087"/>
                <a:gridCol w="794087"/>
                <a:gridCol w="794087"/>
                <a:gridCol w="794087"/>
                <a:gridCol w="794087"/>
                <a:gridCol w="794087"/>
              </a:tblGrid>
              <a:tr h="756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2018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2019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ожид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2020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2021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2022год,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2023год,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6731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0209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14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"/>
            <a:ext cx="756285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муниципального района Кигинский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 </a:t>
            </a:r>
            <a:r>
              <a:rPr lang="ru-RU" sz="1400" b="1" dirty="0">
                <a:solidFill>
                  <a:schemeClr val="bg1"/>
                </a:solidFill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</a:rPr>
              <a:t>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826" y="4352965"/>
            <a:ext cx="253596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55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55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7827" y="45838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Картинки по запросу жилищно коммунальное хозяй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" y="3833738"/>
            <a:ext cx="4043139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0128076"/>
              </p:ext>
            </p:extLst>
          </p:nvPr>
        </p:nvGraphicFramePr>
        <p:xfrm>
          <a:off x="253034" y="4584041"/>
          <a:ext cx="7056784" cy="577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62933"/>
              </p:ext>
            </p:extLst>
          </p:nvPr>
        </p:nvGraphicFramePr>
        <p:xfrm>
          <a:off x="377824" y="954115"/>
          <a:ext cx="6715965" cy="2905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741"/>
                <a:gridCol w="756704"/>
                <a:gridCol w="756704"/>
                <a:gridCol w="756704"/>
                <a:gridCol w="756704"/>
                <a:gridCol w="756704"/>
                <a:gridCol w="756704"/>
              </a:tblGrid>
              <a:tr h="918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2018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2019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ожид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2020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2021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2022год,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2023год,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369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Жилищное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Благоустройство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50279">
                <a:tc gridSpan="6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b"/>
                </a:tc>
              </a:tr>
              <a:tr h="250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369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493,8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93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"/>
            <a:ext cx="756285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 Республики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Башкортостан на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социальную политику в 2018-2023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годах, тыс. рублей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827" y="534103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7827" y="466635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827" y="3632116"/>
            <a:ext cx="184731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91853618"/>
              </p:ext>
            </p:extLst>
          </p:nvPr>
        </p:nvGraphicFramePr>
        <p:xfrm>
          <a:off x="253033" y="3308880"/>
          <a:ext cx="7200800" cy="570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08336"/>
              </p:ext>
            </p:extLst>
          </p:nvPr>
        </p:nvGraphicFramePr>
        <p:xfrm>
          <a:off x="377828" y="1241451"/>
          <a:ext cx="6912771" cy="1648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9497"/>
                <a:gridCol w="778879"/>
                <a:gridCol w="778879"/>
                <a:gridCol w="778879"/>
                <a:gridCol w="778879"/>
                <a:gridCol w="778879"/>
                <a:gridCol w="778879"/>
              </a:tblGrid>
              <a:tr h="7748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2018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2019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ожид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2020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2021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2022год,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2023год,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305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362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СОЦИАЛЬНАЯ ПОЛИТИКА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053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Пенсионное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22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7562850" cy="8814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Основные направления</a:t>
            </a:r>
          </a:p>
          <a:p>
            <a:pPr indent="0" algn="ctr"/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долговой политики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</a:t>
            </a:r>
          </a:p>
          <a:p>
            <a:pPr indent="0" algn="ctr"/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муниципального района Кигинский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 </a:t>
            </a:r>
          </a:p>
          <a:p>
            <a:pPr indent="0" algn="ctr"/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Республики Башкортостан </a:t>
            </a:r>
          </a:p>
          <a:p>
            <a:pPr indent="0" algn="ctr"/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 и на плановый период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2022и 2023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17" y="1097437"/>
            <a:ext cx="72728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	</a:t>
            </a:r>
            <a:r>
              <a:rPr lang="ru-RU" sz="1200" dirty="0" smtClean="0"/>
              <a:t>Основные </a:t>
            </a:r>
            <a:r>
              <a:rPr lang="ru-RU" sz="1200" dirty="0"/>
              <a:t>направления долговой политики </a:t>
            </a:r>
            <a:r>
              <a:rPr lang="ru-RU" sz="1200" dirty="0" smtClean="0"/>
              <a:t>сельского поселения  </a:t>
            </a:r>
            <a:r>
              <a:rPr lang="ru-RU" sz="1200" dirty="0" err="1" smtClean="0"/>
              <a:t>Арслановский</a:t>
            </a:r>
            <a:r>
              <a:rPr lang="ru-RU" sz="1200" dirty="0" smtClean="0"/>
              <a:t> сельсовет муниципального района Кигинский </a:t>
            </a:r>
            <a:r>
              <a:rPr lang="ru-RU" sz="1200" dirty="0"/>
              <a:t>район Республики Башкортостан на </a:t>
            </a:r>
            <a:r>
              <a:rPr lang="ru-RU" sz="1200" dirty="0" smtClean="0"/>
              <a:t>2021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2022 </a:t>
            </a:r>
            <a:r>
              <a:rPr lang="ru-RU" sz="1200" dirty="0"/>
              <a:t>и </a:t>
            </a:r>
            <a:r>
              <a:rPr lang="ru-RU" sz="1200" dirty="0" smtClean="0"/>
              <a:t>2023 годов </a:t>
            </a:r>
            <a:r>
              <a:rPr lang="ru-RU" sz="1200" dirty="0"/>
              <a:t>(далее – Основные направления долговой политики) разработаны в соответствии с муниципальной  программой «Управление муниципальными  финансами и муниципальным  долгом </a:t>
            </a:r>
            <a:r>
              <a:rPr lang="ru-RU" sz="1200" dirty="0" smtClean="0"/>
              <a:t> муниципального района Кигинский </a:t>
            </a:r>
            <a:r>
              <a:rPr lang="ru-RU" sz="1200" dirty="0"/>
              <a:t>район      Республики Башкортостан», утвержденной постановлением  Администрации </a:t>
            </a:r>
            <a:r>
              <a:rPr lang="ru-RU" sz="1200" dirty="0" smtClean="0"/>
              <a:t> муниципального района Кигинский </a:t>
            </a:r>
            <a:r>
              <a:rPr lang="ru-RU" sz="1200" dirty="0"/>
              <a:t>район  Республики Башкортостан от 06 сентября 2017 года № 600.</a:t>
            </a:r>
          </a:p>
          <a:p>
            <a:r>
              <a:rPr lang="ru-RU" sz="1200" dirty="0"/>
              <a:t>Долговая политика является неотъемлемой частью финансовой политики </a:t>
            </a:r>
            <a:r>
              <a:rPr lang="ru-RU" sz="1200" dirty="0" smtClean="0"/>
              <a:t>сельского поселения  </a:t>
            </a:r>
            <a:r>
              <a:rPr lang="ru-RU" sz="1200" dirty="0" err="1" smtClean="0"/>
              <a:t>Арслановский</a:t>
            </a:r>
            <a:r>
              <a:rPr lang="ru-RU" sz="1200" dirty="0" smtClean="0"/>
              <a:t> сельсовет муниципального района Кигинский </a:t>
            </a:r>
            <a:r>
              <a:rPr lang="ru-RU" sz="1200" dirty="0"/>
              <a:t>район Республики Башкортостан. При этом основные положения долговой политики подчинены общим целям финансовой политики.</a:t>
            </a:r>
          </a:p>
          <a:p>
            <a:r>
              <a:rPr lang="ru-RU" sz="1200" dirty="0" smtClean="0"/>
              <a:t>	В </a:t>
            </a:r>
            <a:r>
              <a:rPr lang="ru-RU" sz="1200" dirty="0"/>
              <a:t>настоящее  время муниципальный район не имеет  долговых обязательств.</a:t>
            </a:r>
          </a:p>
          <a:p>
            <a:r>
              <a:rPr lang="ru-RU" sz="1200" dirty="0"/>
              <a:t> Привлечения кредитов для покрытия дефицита бюджета в последние годы не осуществлялось. В результате, районом выполняется ограничение,   установленное Бюджетным кодексом Российской Федерации по не превышению муниципального долга объема собственных доходов. При этом расходы по обслуживанию муниципального долга не производились.</a:t>
            </a:r>
          </a:p>
          <a:p>
            <a:r>
              <a:rPr lang="ru-RU" sz="1200" dirty="0" smtClean="0"/>
              <a:t>	Политика </a:t>
            </a:r>
            <a:r>
              <a:rPr lang="ru-RU" sz="1200" dirty="0"/>
              <a:t>муниципальных заимствований района направлена на недопущение необоснованного увеличения долговой нагрузки на бюджет, поддержание стабильного соотношения муниципального долга и объемов муниципального бюджета при полном и своевременном исполнении всех обязательств по погашению и обслуживанию муниципального долга.</a:t>
            </a:r>
          </a:p>
          <a:p>
            <a:r>
              <a:rPr lang="ru-RU" sz="1200" dirty="0" smtClean="0"/>
              <a:t>	В </a:t>
            </a:r>
            <a:r>
              <a:rPr lang="ru-RU" sz="1200" dirty="0"/>
              <a:t>условиях замедления темпов роста доходной части бюджета, не обеспечивающих в полном объеме возрастающие расходные обязательства муниципального района, одной из важных задач является изыскание дополнительных финансовых ресурсов, к которым в том числе относятся заемные средства. В связи с этим в среднесрочной перспективе возможно осуществление муниципальных заимствований, как одного из основных источников покрытия дефицита бюджета.</a:t>
            </a:r>
          </a:p>
          <a:p>
            <a:r>
              <a:rPr lang="ru-RU" sz="1200" dirty="0" smtClean="0"/>
              <a:t>	Вместе </a:t>
            </a:r>
            <a:r>
              <a:rPr lang="ru-RU" sz="1200" dirty="0"/>
              <a:t>с этим реализация заемных программ и принимаемые решения в области управления муниципальным долгом   должны обеспечить сохранение финансовой устойчивости и платежеспособности муниципального района, под держание экономически обоснованного объема и структуры муниципального долга.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60337"/>
              </p:ext>
            </p:extLst>
          </p:nvPr>
        </p:nvGraphicFramePr>
        <p:xfrm>
          <a:off x="325041" y="6498034"/>
          <a:ext cx="6823981" cy="3669097"/>
        </p:xfrm>
        <a:graphic>
          <a:graphicData uri="http://schemas.openxmlformats.org/drawingml/2006/table">
            <a:tbl>
              <a:tblPr/>
              <a:tblGrid>
                <a:gridCol w="1152128"/>
                <a:gridCol w="327476"/>
                <a:gridCol w="434502"/>
                <a:gridCol w="434502"/>
                <a:gridCol w="405536"/>
                <a:gridCol w="456227"/>
                <a:gridCol w="420019"/>
                <a:gridCol w="456227"/>
                <a:gridCol w="427260"/>
                <a:gridCol w="427260"/>
                <a:gridCol w="470711"/>
                <a:gridCol w="470711"/>
                <a:gridCol w="470711"/>
                <a:gridCol w="470711"/>
              </a:tblGrid>
              <a:tr h="3091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Муниципальный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гСП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Арслановский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сельсовет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МР Кигинский район Республики Башкортостан, тыс. рублей </a:t>
                      </a: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3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Виды долговых обязательств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01.02.2020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01.03.2020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01.04.2020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01.05.2020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01.06.2020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01.07.2020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01.08.2020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0111.2020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01.12.2020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4345" marR="4345" marT="4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Государственные ценные бумаги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Кредиты кредитных организаций 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Бюджетные кредиты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Государственные гарантии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муниципальный долг МР Кигинский район Республики Башкортостан, 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том числе: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внутренний долг</a:t>
                      </a:r>
                    </a:p>
                  </a:txBody>
                  <a:tcPr marL="4345" marR="4345" marT="43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345" marR="4345" marT="4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33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421" y="881412"/>
            <a:ext cx="7056120" cy="5544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В Республике Башкортостан с 2014 года при участии Всемирного банка реализуется программа поддержки местных инициатив (ППМИ) населения и органов местного самоуправления по развитию социальной и коммунальной инфраструктуры (Меморандум о взаимопонимании между Правительством Башкортостана и Всемирным банком был подписан 22 мая 2013 г. на Инвестиционном форуме </a:t>
            </a:r>
            <a:r>
              <a:rPr lang="ru-RU" sz="1200" dirty="0" err="1">
                <a:latin typeface="Times New Roman"/>
              </a:rPr>
              <a:t>Euromoney</a:t>
            </a:r>
            <a:r>
              <a:rPr lang="ru-RU" sz="1200" dirty="0">
                <a:latin typeface="Times New Roman"/>
              </a:rPr>
              <a:t>, далее состоялся ряд переговоров, в частности, в рамках Петербургского экономического форума-2013). Проект по поддержке местных инициатив - это механизм, позволяющий объединить ресурсы республиканского бюджета, бюджетов муниципалитетов, финансовые ресурсы местных сообществ и направить их на решение социально-важных проблем.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Опыт внедрения ППМИ в республике был осуществлен на территории 7 районов Зауралья - </a:t>
            </a:r>
            <a:r>
              <a:rPr lang="ru-RU" sz="1200" dirty="0" err="1">
                <a:latin typeface="Times New Roman"/>
              </a:rPr>
              <a:t>Абзелиловском</a:t>
            </a:r>
            <a:r>
              <a:rPr lang="ru-RU" sz="1200" dirty="0">
                <a:latin typeface="Times New Roman"/>
              </a:rPr>
              <a:t>, </a:t>
            </a:r>
            <a:r>
              <a:rPr lang="ru-RU" sz="1200" dirty="0" err="1">
                <a:latin typeface="Times New Roman"/>
              </a:rPr>
              <a:t>Баймакском</a:t>
            </a:r>
            <a:r>
              <a:rPr lang="ru-RU" sz="1200" dirty="0">
                <a:latin typeface="Times New Roman"/>
              </a:rPr>
              <a:t>, </a:t>
            </a:r>
            <a:r>
              <a:rPr lang="ru-RU" sz="1200" dirty="0" err="1">
                <a:latin typeface="Times New Roman"/>
              </a:rPr>
              <a:t>Бурзянском</a:t>
            </a:r>
            <a:r>
              <a:rPr lang="ru-RU" sz="1200" dirty="0">
                <a:latin typeface="Times New Roman"/>
              </a:rPr>
              <a:t>, </a:t>
            </a:r>
            <a:r>
              <a:rPr lang="ru-RU" sz="1200" dirty="0" err="1">
                <a:latin typeface="Times New Roman"/>
              </a:rPr>
              <a:t>Зианчуринском</a:t>
            </a:r>
            <a:r>
              <a:rPr lang="ru-RU" sz="1200" dirty="0">
                <a:latin typeface="Times New Roman"/>
              </a:rPr>
              <a:t>, Зилаирском, Учалинском, </a:t>
            </a:r>
            <a:r>
              <a:rPr lang="ru-RU" sz="1200" dirty="0" err="1">
                <a:latin typeface="Times New Roman"/>
              </a:rPr>
              <a:t>Хайбуллинском</a:t>
            </a:r>
            <a:r>
              <a:rPr lang="ru-RU" sz="1200" dirty="0">
                <a:latin typeface="Times New Roman"/>
              </a:rPr>
              <a:t>. В 2014-2015 годах из бюджета республики было направлено по 60,0 млн. рублей на финансирование 69 и 99 проектов соответственно.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Данный проект показал свою высокую эффективность, как в части расходования бюджетных средств, так и качества выполненных работ. Местные жители участвуют от стадии принятия самого решения о строительстве (ремонте, реконструкции) объекта до контроля качества предоставления услуг и использования финансовых средств. Это позволяет выявить реальные потребности населения и оперативно решать наиболее острые проблемы, такие как: организация коммунальной и бытовой инфраструктуры, ремонт автомобильных дорог местного значения, обеспечение первичных мер пожарной безопасности, создание условий для организации досуга населения, культурного, физкультурного, библиотечного обслуживания, организация благоустройства территории поселения, включая освещение улиц и озеленение территории, содержание мест захоронения поселения.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При реализации ППМИ в РБ программа приобрела характерные только для республики черты - при выборе проекта принимаются любые дополнительные материалы и документы, подтверждающие актуальность проблемы. Например, такими документами могут быть результаты творческих народных конкурсов - презентации, детские поделки, рисунки, частушки, сочинения. Интересными новациями в конкурсной процедуре можно считать следующие критерии оценки заявки: роль любых СМИ и публикаций в процессе отбора актуальной проблемы и разработки заявки, введение гибкой шкалы оценки разных видов и объема местного вклада. Таким образом, создается сильная мотивация для местных глав, местного бизнеса и населения к совместному участию и </a:t>
            </a:r>
            <a:r>
              <a:rPr lang="ru-RU" sz="1200" dirty="0" err="1">
                <a:latin typeface="Times New Roman"/>
              </a:rPr>
              <a:t>софинансированию</a:t>
            </a:r>
            <a:r>
              <a:rPr lang="ru-RU" sz="1200" dirty="0">
                <a:latin typeface="Times New Roman"/>
              </a:rPr>
              <a:t> проектов. Характерно, что необычайно высокую активность продемонстрировало местное бизнес-сообщество. По общему объему привлеченных внебюджетных средств (23%) в 2014 году республика вошла в число лидеров проекта среди субъектов Российской Федерации.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Таким образом, проект в республике является не только механизмом повышения эффективности использования бюджетных средств в сфере развития объектов социальной инфраструктуры, но и новой государственной технологией по работе с местными сообществами. Наш район участвует в реализации данной Программы с 2016 </a:t>
            </a:r>
            <a:r>
              <a:rPr lang="ru-RU" sz="1200" dirty="0" err="1">
                <a:latin typeface="Times New Roman"/>
              </a:rPr>
              <a:t>года.За</a:t>
            </a:r>
            <a:r>
              <a:rPr lang="ru-RU" sz="1200" dirty="0">
                <a:latin typeface="Times New Roman"/>
              </a:rPr>
              <a:t> это время реализовано проектов на общую сумму </a:t>
            </a:r>
            <a:r>
              <a:rPr lang="ru-RU" sz="1200" dirty="0" smtClean="0">
                <a:latin typeface="Times New Roman"/>
              </a:rPr>
              <a:t>18,0 </a:t>
            </a:r>
            <a:r>
              <a:rPr lang="ru-RU" sz="1200" dirty="0" err="1" smtClean="0">
                <a:latin typeface="Times New Roman"/>
              </a:rPr>
              <a:t>млн.рублей</a:t>
            </a:r>
            <a:r>
              <a:rPr lang="ru-RU" sz="1200" dirty="0" err="1" smtClean="0"/>
              <a:t>Т.ак</a:t>
            </a:r>
            <a:r>
              <a:rPr lang="ru-RU" sz="1200" dirty="0" smtClean="0"/>
              <a:t> </a:t>
            </a:r>
            <a:r>
              <a:rPr lang="ru-RU" sz="1200" dirty="0"/>
              <a:t>в 2016 году участвовали в ППМИ в нашем районе 9 проектов, и все они выиграли. Вы вместе отремонтировали сельские дома культуры, детские и спортивные площадки, пожарное депо. В 2017 году выиграли только 2 проекта в </a:t>
            </a:r>
            <a:r>
              <a:rPr lang="ru-RU" sz="1200" dirty="0" err="1"/>
              <a:t>Еланлинском</a:t>
            </a:r>
            <a:r>
              <a:rPr lang="ru-RU" sz="1200" dirty="0"/>
              <a:t> и </a:t>
            </a:r>
            <a:r>
              <a:rPr lang="ru-RU" sz="1200" dirty="0" err="1"/>
              <a:t>Ибраевском</a:t>
            </a:r>
            <a:r>
              <a:rPr lang="ru-RU" sz="1200" dirty="0"/>
              <a:t> сельских поселениях. А 2018 и 2019 годы для нашего района тоже весьма удачный: конкурсный отбор прошли  все девять проектов! На сегодняшний день все они реализованы: проведены замена окон в четырех школах и в одном дошкольном учреждении, в одной школе произведен капитальный ремонт кровли, в пяти учреждениях культуры сделан капитальный ремонт и в одном приобретено музыкальное оборудование, приобретен один колесный трактор и навесное оборудование к нему, в трех населенных пунктах произведен капитальный ремонт ограждения кладбищ, установлена детская площадка.</a:t>
            </a:r>
            <a:endParaRPr lang="ru-RU" sz="1200" dirty="0">
              <a:solidFill>
                <a:srgbClr val="FF0000"/>
              </a:solidFill>
              <a:latin typeface="Times New Roman"/>
            </a:endParaRP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endParaRPr lang="ru-RU" sz="12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187"/>
            <a:ext cx="7562850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b="1" dirty="0">
                <a:solidFill>
                  <a:srgbClr val="FFFFFF"/>
                </a:solidFill>
                <a:latin typeface="Times New Roman"/>
              </a:rPr>
              <a:t>Общественно значимые </a:t>
            </a:r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проекты</a:t>
            </a:r>
            <a:endParaRPr lang="en-US" sz="1400" b="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ru" sz="1400" b="1" dirty="0">
                <a:solidFill>
                  <a:srgbClr val="FFFFFF"/>
                </a:solidFill>
                <a:latin typeface="Times New Roman"/>
              </a:rPr>
              <a:t>Реализация программы поддержки местных инициатив (ППМИ)</a:t>
            </a:r>
          </a:p>
          <a:p>
            <a:pPr indent="0" algn="ctr"/>
            <a:endParaRPr lang="ru" sz="14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2530" name="Picture 2" descr="C:\Users\Администратор\Desktop\удалить 3\ppmi-small-280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81" y="851425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0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Проекты, направленные на  развитие  инфраструктуры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2019 году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02578"/>
              </p:ext>
            </p:extLst>
          </p:nvPr>
        </p:nvGraphicFramePr>
        <p:xfrm>
          <a:off x="541066" y="953418"/>
          <a:ext cx="6696744" cy="1152127"/>
        </p:xfrm>
        <a:graphic>
          <a:graphicData uri="http://schemas.openxmlformats.org/drawingml/2006/table">
            <a:tbl>
              <a:tblPr/>
              <a:tblGrid>
                <a:gridCol w="1139788"/>
                <a:gridCol w="4483649"/>
                <a:gridCol w="1073307"/>
              </a:tblGrid>
              <a:tr h="1152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Арслановский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сельсовет</a:t>
                      </a:r>
                    </a:p>
                  </a:txBody>
                  <a:tcPr marL="4502" marR="4502" marT="4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ремонт оконных проемов в здании филиала Муниципального бюджетного учреждения культуры "Районный Дом культуры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сельского поселения 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Арслановскийсельсовет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муниципального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районаКигинский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 Республики Башкортостан"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Кулбаковский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клуб,расположенного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адресу:452507,Республика Башкортостан , Кигинский район,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д.Кулбаково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ул.Мира,д.23.</a:t>
                      </a:r>
                    </a:p>
                  </a:txBody>
                  <a:tcPr marL="4502" marR="4502" marT="4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153,20</a:t>
                      </a:r>
                    </a:p>
                  </a:txBody>
                  <a:tcPr marL="4502" marR="4502" marT="4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Z:\Мои документы\ППМИ\ППМИ 2019\ФОТО ОТЧЕТ\КУЛБАК\WhatsApp Image 2020-02-05 at 14.25.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88" y="5273898"/>
            <a:ext cx="4524101" cy="25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:\Мои документы\ППМИ\ППМИ 2019\ФОТО ОТЧЕТ\КУЛБАК\WhatsApp Image 2020-02-05 at 14.25.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79" y="7865190"/>
            <a:ext cx="4529311" cy="25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29626" y="5273898"/>
            <a:ext cx="1074688" cy="3693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посл</a:t>
            </a:r>
            <a:r>
              <a:rPr lang="ru-RU" b="1" i="1" dirty="0" smtClean="0">
                <a:latin typeface="Arial" charset="0"/>
              </a:rPr>
              <a:t>е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8294" y="7865190"/>
            <a:ext cx="1074688" cy="3693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посл</a:t>
            </a:r>
            <a:r>
              <a:rPr lang="ru-RU" b="1" i="1" dirty="0" smtClean="0">
                <a:latin typeface="Arial" charset="0"/>
              </a:rPr>
              <a:t>е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Z:\Мои документы\ППМИ\ППМИ 2019\ФОТО ОТЧЕТ\КУЛБАК\кулбак\IMG_75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22941" r="8487"/>
          <a:stretch/>
        </p:blipFill>
        <p:spPr bwMode="auto">
          <a:xfrm>
            <a:off x="1628379" y="2393578"/>
            <a:ext cx="4529311" cy="2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64406" y="2393578"/>
            <a:ext cx="1165091" cy="369332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до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79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0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Проекты, направленные на  развитие  инфраструктуры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2020 году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44079"/>
              </p:ext>
            </p:extLst>
          </p:nvPr>
        </p:nvGraphicFramePr>
        <p:xfrm>
          <a:off x="325041" y="809406"/>
          <a:ext cx="6984776" cy="1719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88002"/>
                <a:gridCol w="4357342"/>
                <a:gridCol w="1639432"/>
              </a:tblGrid>
              <a:tr h="77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Наименование обьекта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Полная стоимость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</a:tr>
              <a:tr h="769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Арслановский</a:t>
                      </a:r>
                      <a:r>
                        <a:rPr lang="ru-RU" sz="1000" u="none" strike="noStrike" dirty="0">
                          <a:effectLst/>
                        </a:rPr>
                        <a:t> сельсовет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Приобретение и установка детской площадки </a:t>
                      </a:r>
                      <a:r>
                        <a:rPr lang="ru-RU" sz="1000" u="none" strike="noStrike" dirty="0" err="1">
                          <a:effectLst/>
                        </a:rPr>
                        <a:t>д.Тугузлы</a:t>
                      </a:r>
                      <a:r>
                        <a:rPr lang="ru-RU" sz="1000" u="none" strike="noStrike" dirty="0">
                          <a:effectLst/>
                        </a:rPr>
                        <a:t> сельского поселения </a:t>
                      </a:r>
                      <a:r>
                        <a:rPr lang="ru-RU" sz="1000" u="none" strike="noStrike" dirty="0" err="1">
                          <a:effectLst/>
                        </a:rPr>
                        <a:t>Арслановский</a:t>
                      </a:r>
                      <a:r>
                        <a:rPr lang="ru-RU" sz="1000" u="none" strike="noStrike" dirty="0">
                          <a:effectLst/>
                        </a:rPr>
                        <a:t> сельсовет  </a:t>
                      </a:r>
                      <a:r>
                        <a:rPr lang="ru-RU" sz="1000" u="none" strike="noStrike" dirty="0" smtClean="0">
                          <a:effectLst/>
                        </a:rPr>
                        <a:t>сельского поселения 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Арслановскийсельсовет</a:t>
                      </a:r>
                      <a:r>
                        <a:rPr lang="ru-RU" sz="1000" u="none" strike="noStrike" dirty="0" smtClean="0">
                          <a:effectLst/>
                        </a:rPr>
                        <a:t> муниципального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районаКигинский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район Республики </a:t>
                      </a:r>
                      <a:r>
                        <a:rPr lang="ru-RU" sz="1000" u="none" strike="noStrike" dirty="0" err="1">
                          <a:effectLst/>
                        </a:rPr>
                        <a:t>Башкортостан,расположенного</a:t>
                      </a:r>
                      <a:r>
                        <a:rPr lang="ru-RU" sz="1000" u="none" strike="noStrike" dirty="0">
                          <a:effectLst/>
                        </a:rPr>
                        <a:t> по адресу:452511,РБ, Кигинский район, </a:t>
                      </a:r>
                      <a:r>
                        <a:rPr lang="ru-RU" sz="1000" u="none" strike="noStrike" dirty="0" err="1">
                          <a:effectLst/>
                        </a:rPr>
                        <a:t>д.Тугузлы</a:t>
                      </a:r>
                      <a:r>
                        <a:rPr lang="ru-RU" sz="1000" u="none" strike="noStrike" dirty="0">
                          <a:effectLst/>
                        </a:rPr>
                        <a:t>, ул.Саветская,32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7" marR="7497" marT="7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650,00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7" marR="7497" marT="7496" marB="0"/>
                </a:tc>
              </a:tr>
              <a:tr h="173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ИТОГО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5 623,380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7" marR="7497" marT="7496" marB="0" anchor="ctr"/>
                </a:tc>
              </a:tr>
            </a:tbl>
          </a:graphicData>
        </a:graphic>
      </p:graphicFrame>
      <p:pic>
        <p:nvPicPr>
          <p:cNvPr id="2050" name="Picture 2" descr="Z:\Мои документы\ППМИ\ППМИ 2020\Арслановский с.с фото\Арслановский с.с фото\ППМИ фото\Дет площ Тугузлы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87" y="6466527"/>
            <a:ext cx="4870126" cy="36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ППМИ\ППМИ 2020\Арслановский с.с фото\Арслановский с.с фото\ППМИ фото\Дет площ Тугузлы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86" y="2753618"/>
            <a:ext cx="4870127" cy="36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02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0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Проекты, направленные на  развитие  инфраструктуры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Z:\Мои документы\ППМИ\ППМИ 2017год\Фото собраний 2017\Ибраево\PC190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7" y="5561931"/>
            <a:ext cx="6632121" cy="43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6" y="682892"/>
            <a:ext cx="7064168" cy="43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72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61425"/>
            <a:ext cx="7567299" cy="361047"/>
          </a:xfrm>
          <a:custGeom>
            <a:avLst/>
            <a:gdLst/>
            <a:ahLst/>
            <a:cxnLst/>
            <a:rect l="l" t="t" r="r" b="b"/>
            <a:pathLst>
              <a:path w="7560945" h="361315">
                <a:moveTo>
                  <a:pt x="0" y="361188"/>
                </a:moveTo>
                <a:lnTo>
                  <a:pt x="7560564" y="361188"/>
                </a:lnTo>
                <a:lnTo>
                  <a:pt x="7560564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93B5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7765" y="10115610"/>
            <a:ext cx="2059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5" dirty="0">
                <a:solidFill>
                  <a:srgbClr val="888888"/>
                </a:solidFill>
                <a:latin typeface="Times New Roman"/>
                <a:cs typeface="Times New Roman"/>
              </a:rPr>
              <a:t>33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6289" y="192897"/>
            <a:ext cx="431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algn="ctr">
              <a:spcBef>
                <a:spcPts val="95"/>
              </a:spcBef>
            </a:pPr>
            <a:r>
              <a:rPr sz="1600" b="1" spc="-10" dirty="0">
                <a:solidFill>
                  <a:srgbClr val="1A495D"/>
                </a:solidFill>
                <a:latin typeface="Times New Roman"/>
                <a:cs typeface="Times New Roman"/>
              </a:rPr>
              <a:t>Общественно </a:t>
            </a:r>
            <a:r>
              <a:rPr sz="1600" b="1" spc="-10" dirty="0" err="1">
                <a:solidFill>
                  <a:srgbClr val="1A495D"/>
                </a:solidFill>
                <a:latin typeface="Times New Roman"/>
                <a:cs typeface="Times New Roman"/>
              </a:rPr>
              <a:t>значимые</a:t>
            </a:r>
            <a:r>
              <a:rPr sz="1600" b="1" spc="50" dirty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проекты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1025" y="809403"/>
            <a:ext cx="704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 Изготовление мемориальных  плит к обелиску участникам Великой Отечественной войны  1941-1945 г 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д.Тугузлы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4" y="2177554"/>
            <a:ext cx="727638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0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"/>
            <a:ext cx="7562850" cy="7071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  <a:spcAft>
                <a:spcPts val="1050"/>
              </a:spcAft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Расходы бюджета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муниципального района Кигинский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 Республики Башкортостан на исполнение муниципальных программ и непрограммных направлений деятельности за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2019-2023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годы, тыс. рублей</a:t>
            </a:r>
            <a:endParaRPr lang="ru" sz="1400" b="1" dirty="0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00855"/>
              </p:ext>
            </p:extLst>
          </p:nvPr>
        </p:nvGraphicFramePr>
        <p:xfrm>
          <a:off x="289037" y="2105546"/>
          <a:ext cx="6984777" cy="64866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87658"/>
                <a:gridCol w="2637918"/>
                <a:gridCol w="714885"/>
                <a:gridCol w="777392"/>
                <a:gridCol w="712732"/>
                <a:gridCol w="712732"/>
                <a:gridCol w="641460"/>
              </a:tblGrid>
              <a:tr h="1609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Код целевой статьи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Наименование муниципальным  программам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Отчет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за 2019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Отчет за </a:t>
                      </a:r>
                      <a:r>
                        <a:rPr lang="ru-RU" sz="1000" u="none" strike="noStrike" dirty="0">
                          <a:effectLst/>
                        </a:rPr>
                        <a:t>2020 год,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2021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2022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Проект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на 2023 год,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</a:tr>
              <a:tr h="3373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999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20,0.00.00000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 </a:t>
                      </a:r>
                      <a:r>
                        <a:rPr lang="ru-RU" sz="1000" u="none" strike="noStrike" dirty="0" smtClean="0">
                          <a:effectLst/>
                        </a:rPr>
                        <a:t>Обеспечение первичных мер пожарной безопасности в сельском поселении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dirty="0" smtClean="0">
                          <a:effectLst/>
                        </a:rPr>
                        <a:t> сельсовет муниципального района </a:t>
                      </a:r>
                      <a:r>
                        <a:rPr lang="ru-RU" sz="1000" u="none" strike="noStrike" dirty="0">
                          <a:effectLst/>
                        </a:rPr>
                        <a:t>Кигинский район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127,7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200,4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150,0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20,0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999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21.0.00.00000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 </a:t>
                      </a:r>
                      <a:r>
                        <a:rPr lang="ru-RU" sz="1000" u="none" strike="noStrike" dirty="0" smtClean="0">
                          <a:effectLst/>
                        </a:rPr>
                        <a:t>«Благоустройство территории сельского поселения 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сельсовет </a:t>
                      </a:r>
                      <a:r>
                        <a:rPr lang="ru-RU" sz="1000" u="none" strike="noStrike" dirty="0" smtClean="0">
                          <a:effectLst/>
                        </a:rPr>
                        <a:t>муниципального района </a:t>
                      </a:r>
                      <a:r>
                        <a:rPr lang="ru-RU" sz="1000" u="none" strike="noStrike" dirty="0">
                          <a:effectLst/>
                        </a:rPr>
                        <a:t>Кигинский район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1101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23.0.00.00000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</a:t>
                      </a:r>
                      <a:r>
                        <a:rPr lang="ru-RU" sz="1000" u="none" strike="noStrike" dirty="0" smtClean="0">
                          <a:effectLst/>
                        </a:rPr>
                        <a:t>« Развитие муниципальной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службы в сельском поселении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сельсовет</a:t>
                      </a:r>
                      <a:r>
                        <a:rPr lang="ru-RU" sz="1000" u="none" strike="noStrike" dirty="0" smtClean="0">
                          <a:effectLst/>
                        </a:rPr>
                        <a:t> муниципального района </a:t>
                      </a:r>
                      <a:r>
                        <a:rPr lang="ru-RU" sz="1000" u="none" strike="noStrike" dirty="0">
                          <a:effectLst/>
                        </a:rPr>
                        <a:t>Кигинский район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1101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27.0.00.00000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</a:t>
                      </a:r>
                      <a:r>
                        <a:rPr lang="ru-RU" sz="1000" u="none" strike="noStrike" dirty="0" smtClean="0">
                          <a:effectLst/>
                        </a:rPr>
                        <a:t>« Профилактика терроризма и экстремизма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 в сельском поселении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сельсовет муниципального района  Кигинский район Республики Башкортостан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33737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ИТОГО ПО МУНИЦИПАЛЬНЫМ ПРОГРАММАМ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8848,7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3037" y="161335"/>
            <a:ext cx="7128791" cy="2880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Повышение бюджетной грамотности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073" y="1644456"/>
            <a:ext cx="6192688" cy="36294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04800" algn="just">
              <a:lnSpc>
                <a:spcPts val="1680"/>
              </a:lnSpc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и в сельском поселении  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по повышению бюджетной грамотности населения. Периодически на сайте администрации 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сайте администрации сельского поселения 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районной газете публикуются материалы, касающися бюджетной и налоговой политики, разъясняются актуальные вопросы формирования и расходования бюджета района, вопросы налогообложения. Ежемесячно публикуются информации об исполнении бюджета района, аналитические таблицы и месячные отчеты об исполнении отдельных показателей исполнения бюджета района. Размещаются баннеры по тематике повышения финансовой грамотности населения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Вопросы </a:t>
            </a:r>
            <a:r>
              <a:rPr lang="ru-RU" sz="1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финансов затрагивают все сферы жизни современного человека, а  финансовая грамотность стала необходимым жизненным навыком, как умение читать и писать. Финансово грамотный человек подсчитывает свои расходы и доходы, ведёт семейный или личный бюджет, не влезает в излишние долги, имеет финансовую «подушку безопасности». Финансовая грамотность дает возможность управлять своим финансовым благополучием, строить долгосрочные планы и добиваться успеха</a:t>
            </a:r>
            <a:r>
              <a:rPr lang="ru-RU" sz="14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Финансовая грамотность — это четкое понимание того, как работают деньги, как их зарабатывать и управлять ими. Есть две главные особенности финансово грамотного человека. Первая: его расходы никогда не превышают доходы. Вторая: любая позитивная разница между месячным доходом и расходом пускается в инвестиции любой формы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04800" algn="just">
              <a:lnSpc>
                <a:spcPts val="1680"/>
              </a:lnSpc>
            </a:pP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Z:\Мои документы\ГУЛЬФИРА\Финансовая грамотность 30окт-04 ноября\оперативка 30.10.2017\DSC_0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4"/>
          <a:stretch/>
        </p:blipFill>
        <p:spPr bwMode="auto">
          <a:xfrm>
            <a:off x="629742" y="6892804"/>
            <a:ext cx="2536652" cy="23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бюджет на 2018-2020\проект бюджета\бюджет для граждан\отчет по фин грамотности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/>
        </p:blipFill>
        <p:spPr bwMode="auto">
          <a:xfrm>
            <a:off x="3488482" y="6897938"/>
            <a:ext cx="3340249" cy="23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62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7562850" cy="965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200" cap="small" dirty="0">
                <a:solidFill>
                  <a:schemeClr val="bg1"/>
                </a:solidFill>
                <a:latin typeface="Times New Roman"/>
                <a:ea typeface="Times New Roman"/>
              </a:rPr>
              <a:t>ОБЕСПЕЧЕНИЕ </a:t>
            </a:r>
            <a:r>
              <a:rPr lang="ru-RU" sz="1200" cap="small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ПЕРВИЧНЫХ  </a:t>
            </a:r>
            <a:r>
              <a:rPr lang="ru-RU" sz="1200" cap="small" dirty="0">
                <a:solidFill>
                  <a:schemeClr val="bg1"/>
                </a:solidFill>
                <a:latin typeface="Times New Roman"/>
                <a:ea typeface="Times New Roman"/>
              </a:rPr>
              <a:t>МЕР ПОЖАРНОЙ </a:t>
            </a:r>
            <a:r>
              <a:rPr lang="ru-RU" sz="1200" cap="small" dirty="0" smtClean="0">
                <a:solidFill>
                  <a:schemeClr val="bg1"/>
                </a:solidFill>
                <a:latin typeface="Times New Roman"/>
                <a:ea typeface="Times New Roman"/>
              </a:rPr>
              <a:t> БЕЗОПАСНОСТИ </a:t>
            </a:r>
            <a:r>
              <a:rPr lang="ru-RU" sz="1200" cap="small" dirty="0">
                <a:solidFill>
                  <a:schemeClr val="bg1"/>
                </a:solidFill>
                <a:latin typeface="Times New Roman"/>
                <a:ea typeface="Times New Roman"/>
              </a:rPr>
              <a:t>НА  ТЕРРИТОРИИ СЕЛЬСКОГО ПОСЕЛЕНИЯ АРСЛАНОВСКИЙ СЕЛЬСОВЕТ МУНИЦИПАЛЬНОГО РАЙОНА КИГИНСКИЙ РАЙОН РЕСПУБЛИКИ БАШКОРТОСТАН </a:t>
            </a:r>
            <a:endParaRPr lang="ru" sz="12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96" y="965357"/>
            <a:ext cx="6984613" cy="34444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/>
            <a:r>
              <a:rPr lang="ru" sz="1200" b="1" dirty="0" smtClean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районаКигинский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февраля 2018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№. 11, </a:t>
            </a: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Ответственный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исполнитель муниципальной программы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Администрация 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йсельсовет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Цели муниципальной программы :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  -качественное </a:t>
            </a:r>
            <a:r>
              <a:rPr lang="ru-RU" sz="1200" dirty="0">
                <a:latin typeface="Times New Roman"/>
                <a:ea typeface="Times New Roman"/>
              </a:rPr>
              <a:t>повышении уровня защищенности населения и объектов     </a:t>
            </a:r>
            <a:r>
              <a:rPr lang="ru-RU" sz="1200" dirty="0" smtClean="0">
                <a:latin typeface="Times New Roman"/>
                <a:ea typeface="Times New Roman"/>
              </a:rPr>
              <a:t>       </a:t>
            </a:r>
            <a:r>
              <a:rPr lang="ru-RU" sz="1200" dirty="0">
                <a:latin typeface="Times New Roman"/>
                <a:ea typeface="Times New Roman"/>
              </a:rPr>
              <a:t>экономики от пожаров.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Задачи муниципальной  программы  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-реализация первичных мер  пожарной  безопасности, направленных  на предупреждение пожаров на территории сельского поселения;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-создание условий для безопасности людей и сохранности имущества от пожаров;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- принятие мер  для спасения  людей и имущества при пожаре ;</a:t>
            </a:r>
          </a:p>
          <a:p>
            <a:r>
              <a:rPr lang="ru-RU" sz="1200" dirty="0">
                <a:latin typeface="Times New Roman"/>
                <a:ea typeface="Times New Roman"/>
              </a:rPr>
              <a:t>- создание условий для привлечения населения к мероприятиям по предупреждению и тушению пожаров.</a:t>
            </a:r>
            <a:r>
              <a:rPr lang="ru-RU" sz="1200" dirty="0" smtClean="0">
                <a:latin typeface="Times New Roman"/>
                <a:ea typeface="Times New Roman"/>
              </a:rPr>
              <a:t>    </a:t>
            </a:r>
            <a:endParaRPr lang="ru-RU" sz="1200" dirty="0">
              <a:latin typeface="Times New Roman"/>
              <a:ea typeface="Times New Roman"/>
            </a:endParaRPr>
          </a:p>
        </p:txBody>
      </p:sp>
      <p:pic>
        <p:nvPicPr>
          <p:cNvPr id="3074" name="Picture 2" descr="Пожарная безопасность. Памятка - Меленковский рай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6" y="5109063"/>
            <a:ext cx="7128629" cy="41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21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7562850" cy="6669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«Развитие муниципальной службы в сельском поселении Арслановский  сельсовет муниципального района Кигинский  район   Республики </a:t>
            </a:r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Башкортостан»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199" y="965358"/>
            <a:ext cx="7056621" cy="28683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/>
            <a:r>
              <a:rPr lang="ru" sz="900" b="1" dirty="0" smtClean="0">
                <a:solidFill>
                  <a:prstClr val="black"/>
                </a:solidFill>
                <a:latin typeface="Times New Roman"/>
              </a:rPr>
              <a:t>  </a:t>
            </a:r>
            <a:r>
              <a:rPr lang="ru-RU" sz="9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февраля   2018 года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 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Администрация  сельского поселения 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Башкортостан.</a:t>
            </a: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Цель муниципальной программы - 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/>
                <a:ea typeface="Calibri"/>
              </a:rPr>
              <a:t>Создание механизмов развития муниципальной службы как ключевого ресурса повышения эффективности муниципального управления: создание профессиональной, конкурентоспособной,</a:t>
            </a:r>
            <a:endParaRPr lang="ru-RU" sz="1050" dirty="0">
              <a:latin typeface="Times New Roman"/>
              <a:ea typeface="Times New Roman"/>
            </a:endParaRPr>
          </a:p>
          <a:p>
            <a:r>
              <a:rPr lang="ru-RU" sz="1050" dirty="0">
                <a:latin typeface="Times New Roman"/>
                <a:ea typeface="Calibri"/>
              </a:rPr>
              <a:t>ориентированной на интересы населения, открытой муниципальной службы, направленной на решение вопросов местного значения, с учетом исторических и иных местных традиций</a:t>
            </a:r>
            <a:endParaRPr lang="ru-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Задачи муниципальной программы :</a:t>
            </a:r>
          </a:p>
          <a:p>
            <a:pPr algn="just">
              <a:spcAft>
                <a:spcPts val="0"/>
              </a:spcAft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/>
                <a:ea typeface="Calibri"/>
              </a:rPr>
              <a:t>1.Обеспечение взаимосвязи гражданской службы и муниципальной службы;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2.Повышение доверия граждан к муниципальной службе, обеспечение открытости и прозрачности муниципальной службы;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3.Совершенствование правовой основы муниципальной службы;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4.Формирование системы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5.Развитие механизма предупреждения коррупции, выявления и разрешения конфликта интересов на муниципальной службе;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6.Упорядочение и конкретизация полномочий муниципальных служащих, закрепленных в должностных инструкциях;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7.Совершенствование системы и структуры органов местного самоуправления, создание механизмов общественного контроля за их деятельностью;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8.Выработка оптимальной системы взаимодействия институтов гражданского общества и средств массовой информации с органами местного самоуправления, исключающей возможность неправомерного вмешательства в деятельность муниципальных служащих;</a:t>
            </a:r>
            <a:endParaRPr lang="ru-RU" sz="1050" dirty="0">
              <a:latin typeface="Times New Roman"/>
              <a:ea typeface="Times New Roman"/>
            </a:endParaRPr>
          </a:p>
          <a:p>
            <a:pPr lvl="0" algn="just"/>
            <a:endParaRPr lang="ru" sz="900" b="1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90866"/>
              </p:ext>
            </p:extLst>
          </p:nvPr>
        </p:nvGraphicFramePr>
        <p:xfrm>
          <a:off x="267288" y="4985866"/>
          <a:ext cx="7200640" cy="40591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65970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</a:tblGrid>
              <a:tr h="2657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наименование целевых индикаторов муниципальной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2017год </a:t>
                      </a:r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2018 </a:t>
                      </a:r>
                      <a:r>
                        <a:rPr lang="ru-RU" sz="900" u="none" strike="noStrike" dirty="0">
                          <a:effectLst/>
                        </a:rPr>
                        <a:t>год отчет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2019год </a:t>
                      </a:r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2020год </a:t>
                      </a:r>
                      <a:r>
                        <a:rPr lang="ru-RU" sz="900" u="none" strike="noStrike" dirty="0">
                          <a:effectLst/>
                        </a:rPr>
                        <a:t>оценка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факт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факт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факт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2021 </a:t>
                      </a:r>
                      <a:r>
                        <a:rPr lang="ru-RU" sz="900" u="none" strike="noStrike" dirty="0">
                          <a:effectLst/>
                        </a:rPr>
                        <a:t>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2022г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2023 </a:t>
                      </a:r>
                      <a:r>
                        <a:rPr lang="ru-RU" sz="900" u="none" strike="noStrike" dirty="0">
                          <a:effectLst/>
                        </a:rPr>
                        <a:t>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</a:tr>
              <a:tr h="64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муниципальных служащих</a:t>
                      </a:r>
                      <a:r>
                        <a:rPr lang="ru-RU" sz="900" u="none" strike="noStrike" dirty="0" smtClean="0">
                          <a:effectLst/>
                        </a:rPr>
                        <a:t>, прошедших </a:t>
                      </a:r>
                      <a:r>
                        <a:rPr lang="ru-RU" sz="900" u="none" strike="noStrike" dirty="0">
                          <a:effectLst/>
                        </a:rPr>
                        <a:t>повышение квалификации относительно количества муниципальных служащих, которым подлежит пройти повышение квалификации,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524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муниципальных служащих соблюдающих запреты и ограничения, направленные на предупреждение коррупции 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692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участия  муниципальных служащих  в проведении семинаров-совещаний, видеоконференций по актуальным проблемам применения законодательства в сфере муниципальной службы,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35667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размещенных муниципальных нормативно-правовых актов  в сфере муниципальной службы на официальном сайте органа местного самоуправления  от общего количества , подлежащего размещению,%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14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18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41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организация выборов в представительный орган  муниципального образования на всех участках избирательных комиссий,%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555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</a:rPr>
                        <a:t>организация первичного воинского учета в сельских поселениях, на территориях где отсутствуют военные комиссариаты от общего количества сельских поселений,%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01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7562850" cy="965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200" cap="small" dirty="0" smtClean="0">
                <a:solidFill>
                  <a:prstClr val="white"/>
                </a:solidFill>
                <a:latin typeface="Times New Roman"/>
                <a:ea typeface="Times New Roman"/>
              </a:rPr>
              <a:t>БЛАГОУСТРОЙСТВОР ТЕРРИТОРИИ </a:t>
            </a:r>
            <a:r>
              <a:rPr lang="ru-RU" sz="1200" cap="small" dirty="0">
                <a:solidFill>
                  <a:prstClr val="white"/>
                </a:solidFill>
                <a:latin typeface="Times New Roman"/>
                <a:ea typeface="Times New Roman"/>
              </a:rPr>
              <a:t>СЕЛЬСКОГО ПОСЕЛЕНИЯ АРСЛАНОВСКИЙ СЕЛЬСОВЕТ МУНИЦИПАЛЬНОГО РАЙОНА КИГИНСКИЙ РАЙОН РЕСПУБЛИКИ БАШКОРТОСТАН </a:t>
            </a:r>
            <a:endParaRPr lang="ru" sz="1200" b="1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96" y="965357"/>
            <a:ext cx="6984613" cy="34444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200" b="1" dirty="0" smtClean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февраля 2018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№. 12, 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Ответственный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исполнитель муниципальной программы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Администрация 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Цели муниципальной программы :</a:t>
            </a:r>
          </a:p>
          <a:p>
            <a:pPr algn="just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Совершенствование системы комплексного благоустройства </a:t>
            </a:r>
            <a:r>
              <a:rPr lang="ru-RU" sz="1200" dirty="0">
                <a:latin typeface="Times New Roman"/>
                <a:ea typeface="Times New Roman"/>
              </a:rPr>
              <a:t>сельского поселения </a:t>
            </a:r>
            <a:r>
              <a:rPr lang="ru-RU" sz="1200" dirty="0" err="1"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latin typeface="Times New Roman"/>
                <a:ea typeface="Times New Roman"/>
              </a:rPr>
              <a:t> сельсовет муниципального района Кигинский район Республики Башкортостан</a:t>
            </a:r>
            <a:endParaRPr lang="ru-RU" sz="900" dirty="0">
              <a:latin typeface="Courier New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200" dirty="0">
                <a:latin typeface="Times New Roman"/>
                <a:ea typeface="Times New Roman"/>
              </a:rPr>
              <a:t>Повышение уровня внешнего благоустройства и</a:t>
            </a:r>
            <a:br>
              <a:rPr lang="ru-RU" sz="1200" dirty="0">
                <a:latin typeface="Times New Roman"/>
                <a:ea typeface="Times New Roman"/>
              </a:rPr>
            </a:br>
            <a:r>
              <a:rPr lang="ru-RU" sz="1200" dirty="0">
                <a:latin typeface="Times New Roman"/>
                <a:ea typeface="Times New Roman"/>
              </a:rPr>
              <a:t>санитарного содержания населенных пунктов сельского поселения </a:t>
            </a:r>
            <a:r>
              <a:rPr lang="ru-RU" sz="1200" dirty="0" err="1"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latin typeface="Times New Roman"/>
                <a:ea typeface="Times New Roman"/>
              </a:rPr>
              <a:t> сельсовет муниципального района Кигинский район Республики Башкортостан</a:t>
            </a:r>
            <a:endParaRPr lang="ru-RU" sz="900" dirty="0">
              <a:latin typeface="Courier New"/>
              <a:ea typeface="Times New Roman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Задачи муниципальной  программы  :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-организация взаимодействия между предприятиями, организациями и учреждениями при решении вопросов благоустройства территории поселения.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-приведение в качественное состояние элементов благоустройства.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-привлечение жителей к участию в решении проблем благоустройства.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- восстановить и реконструкция уличное освещение, установкой светильников в населенных пунктах;</a:t>
            </a:r>
            <a:endParaRPr lang="ru-RU" sz="1100" dirty="0"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 descr="Z:\Мои документы\ППМИ\ППМИ 2020\Арслановский с.с фото\Арслановский с.с фото\Реальные дела\Памятник Арслан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3" y="5057874"/>
            <a:ext cx="6356746" cy="48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18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7562850" cy="965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Times New Roman"/>
              </a:rPr>
              <a:t>Профилактика правонарушений и усиление борьбы с преступностью в сельском поселении </a:t>
            </a:r>
            <a:r>
              <a:rPr lang="ru-RU" sz="12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Арслановский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Times New Roman"/>
              </a:rPr>
              <a:t>  сельсовет  муниципального района Кигинский </a:t>
            </a:r>
            <a:r>
              <a:rPr lang="ru-RU" sz="1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район»</a:t>
            </a:r>
            <a:endParaRPr lang="ru" sz="12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96" y="965357"/>
            <a:ext cx="6984613" cy="34444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200" b="1" dirty="0" smtClean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февраля 2018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№. 15, 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Ответственный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исполнитель муниципальной программы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Администрация 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Цели муниципальной программы :</a:t>
            </a:r>
          </a:p>
          <a:p>
            <a:pPr algn="just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1200" spc="25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 общественной безопасности и правопорядка </a:t>
            </a:r>
            <a:r>
              <a:rPr lang="ru-RU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 на территории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сельского поселения </a:t>
            </a:r>
            <a:r>
              <a:rPr lang="ru-RU" sz="1200" dirty="0" err="1">
                <a:solidFill>
                  <a:srgbClr val="333333"/>
                </a:solidFill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 сельсовет муниципального района Кигинский район Республики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Башкортостан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Задачи муниципальной  программы  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снижение уровня преступности и стабилизация криминогенной обстановки на территории сельского поселения </a:t>
            </a:r>
            <a:r>
              <a:rPr lang="ru-RU" sz="1200" dirty="0" err="1">
                <a:solidFill>
                  <a:srgbClr val="333333"/>
                </a:solidFill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 сельсовет муниципального района Кигинский район Республики Башкортостан</a:t>
            </a:r>
            <a:r>
              <a:rPr lang="ru-RU" sz="1200" dirty="0">
                <a:latin typeface="Times New Roman"/>
                <a:ea typeface="Times New Roman"/>
              </a:rPr>
              <a:t>;</a:t>
            </a:r>
          </a:p>
          <a:p>
            <a:r>
              <a:rPr lang="ru-RU" sz="1200" dirty="0">
                <a:latin typeface="Times New Roman"/>
                <a:ea typeface="Times New Roman"/>
              </a:rPr>
              <a:t>развитие системы социальной профилактики правонарушений, направленной, прежде всего на борьбу с пьянством и алкоголизмом, безнадзорностью и беспризорностью несовершеннолетних, незаконной миграцией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AutoShape 2" descr="ПРОФИЛАКТИКА И ПРОТИВОДЕЙСТВИЕ ТЕРРОРИЗМУ: ИСТОРИЧЕСКИЕ, ПОЛИТИЧ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РОФИЛАКТИКА И ПРОТИВОДЕЙСТВИЕ ТЕРРОРИЗМУ: ИСТОРИЧЕСКИЕ, ПОЛИТИЧЕ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8" y="4703886"/>
            <a:ext cx="7158037" cy="40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02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Администратор\Desktop\удалить 3\contacts-b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748"/>
            <a:ext cx="7562850" cy="26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Администратор\Desktop\удалить 3\контак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2181"/>
            <a:ext cx="7562850" cy="22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1025" y="4333727"/>
            <a:ext cx="72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4274B0"/>
                </a:solidFill>
              </a:rPr>
              <a:t>Администрация сельского поселения </a:t>
            </a:r>
            <a:r>
              <a:rPr lang="ru-RU" sz="1900" b="1" dirty="0" err="1" smtClean="0">
                <a:solidFill>
                  <a:srgbClr val="4274B0"/>
                </a:solidFill>
              </a:rPr>
              <a:t>Арслановский</a:t>
            </a:r>
            <a:r>
              <a:rPr lang="ru-RU" sz="1900" b="1" dirty="0" smtClean="0">
                <a:solidFill>
                  <a:srgbClr val="4274B0"/>
                </a:solidFill>
              </a:rPr>
              <a:t> сельсовет  МР Кигинский район РБ</a:t>
            </a:r>
          </a:p>
          <a:p>
            <a:endParaRPr lang="ru-RU" b="1" dirty="0">
              <a:solidFill>
                <a:srgbClr val="4274B0"/>
              </a:solidFill>
            </a:endParaRPr>
          </a:p>
          <a:p>
            <a:r>
              <a:rPr lang="ru-RU" b="1" dirty="0" smtClean="0">
                <a:solidFill>
                  <a:srgbClr val="4274B0"/>
                </a:solidFill>
              </a:rPr>
              <a:t>Индекс: 452507</a:t>
            </a:r>
          </a:p>
          <a:p>
            <a:r>
              <a:rPr lang="ru-RU" b="1" dirty="0" smtClean="0">
                <a:solidFill>
                  <a:srgbClr val="4274B0"/>
                </a:solidFill>
              </a:rPr>
              <a:t>с. </a:t>
            </a:r>
            <a:r>
              <a:rPr lang="ru-RU" b="1" dirty="0" err="1" smtClean="0">
                <a:solidFill>
                  <a:srgbClr val="4274B0"/>
                </a:solidFill>
              </a:rPr>
              <a:t>Арсланово</a:t>
            </a:r>
            <a:endParaRPr lang="ru-RU" b="1" dirty="0" smtClean="0">
              <a:solidFill>
                <a:srgbClr val="4274B0"/>
              </a:solidFill>
            </a:endParaRPr>
          </a:p>
          <a:p>
            <a:r>
              <a:rPr lang="ru-RU" b="1" dirty="0" smtClean="0">
                <a:solidFill>
                  <a:srgbClr val="4274B0"/>
                </a:solidFill>
              </a:rPr>
              <a:t>Улица: Кирова</a:t>
            </a:r>
          </a:p>
          <a:p>
            <a:r>
              <a:rPr lang="ru-RU" b="1" dirty="0" smtClean="0">
                <a:solidFill>
                  <a:srgbClr val="4274B0"/>
                </a:solidFill>
              </a:rPr>
              <a:t>Дом: 16</a:t>
            </a:r>
          </a:p>
          <a:p>
            <a:r>
              <a:rPr lang="ru-RU" b="1" dirty="0" smtClean="0">
                <a:solidFill>
                  <a:srgbClr val="4274B0"/>
                </a:solidFill>
              </a:rPr>
              <a:t>Телефон: +7 (34748) 3-42-49</a:t>
            </a:r>
          </a:p>
          <a:p>
            <a:pPr fontAlgn="t"/>
            <a:r>
              <a:rPr lang="en-US" b="1" dirty="0" smtClean="0">
                <a:solidFill>
                  <a:srgbClr val="4274B0"/>
                </a:solidFill>
              </a:rPr>
              <a:t>E-mail: </a:t>
            </a:r>
            <a:r>
              <a:rPr lang="ru-RU" b="1" dirty="0">
                <a:solidFill>
                  <a:srgbClr val="000080"/>
                </a:solidFill>
                <a:latin typeface="Arial"/>
                <a:hlinkClick r:id="rId4"/>
              </a:rPr>
              <a:t/>
            </a:r>
            <a:br>
              <a:rPr lang="ru-RU" b="1" dirty="0">
                <a:solidFill>
                  <a:srgbClr val="000080"/>
                </a:solidFill>
                <a:latin typeface="Arial"/>
                <a:hlinkClick r:id="rId4"/>
              </a:rPr>
            </a:br>
            <a:r>
              <a:rPr lang="ru-RU" b="1" dirty="0" smtClean="0">
                <a:solidFill>
                  <a:srgbClr val="DD0000"/>
                </a:solidFill>
                <a:latin typeface="Arial"/>
                <a:hlinkClick r:id="rId4"/>
              </a:rPr>
              <a:t>kigi-arslan.ru</a:t>
            </a:r>
            <a:endParaRPr lang="ru-RU" b="0" i="0" dirty="0">
              <a:solidFill>
                <a:srgbClr val="006000"/>
              </a:solidFill>
              <a:effectLst/>
              <a:latin typeface="Arial"/>
            </a:endParaRPr>
          </a:p>
        </p:txBody>
      </p:sp>
      <p:pic>
        <p:nvPicPr>
          <p:cNvPr id="1026" name="Picture 2" descr="C:\Users\Администратор\Desktop\удалить 3\11600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29" y="4750836"/>
            <a:ext cx="2520279" cy="18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562850" cy="10254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203200" algn="ctr"/>
            <a:r>
              <a:rPr lang="ru" sz="1600" b="1" dirty="0">
                <a:solidFill>
                  <a:srgbClr val="FFFFFF"/>
                </a:solidFill>
                <a:latin typeface="Times New Roman"/>
              </a:rPr>
              <a:t>Административно-территориальное деление </a:t>
            </a:r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сельского поселения</a:t>
            </a:r>
          </a:p>
          <a:p>
            <a:pPr indent="203200" algn="ctr"/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сельсовет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</a:rPr>
              <a:t>сельского  </a:t>
            </a:r>
            <a:endParaRPr lang="ru" sz="1600" b="1" dirty="0" smtClean="0">
              <a:solidFill>
                <a:srgbClr val="FFFFFF"/>
              </a:solidFill>
              <a:latin typeface="Times New Roman"/>
            </a:endParaRPr>
          </a:p>
          <a:p>
            <a:pPr indent="203200" algn="ctr"/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Кигинский районРеспублики </a:t>
            </a:r>
            <a:r>
              <a:rPr lang="ru" sz="1600" b="1" dirty="0">
                <a:solidFill>
                  <a:srgbClr val="FFFFFF"/>
                </a:solidFill>
                <a:latin typeface="Times New Roman"/>
              </a:rPr>
              <a:t>Башкортостан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025" y="1169443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C2B2B"/>
                </a:solidFill>
                <a:latin typeface="arial"/>
              </a:rPr>
              <a:t>	</a:t>
            </a:r>
            <a:endParaRPr lang="ru-RU" sz="1400" b="0" i="0" dirty="0">
              <a:solidFill>
                <a:srgbClr val="2C2B2B"/>
              </a:solidFill>
              <a:effectLst/>
              <a:latin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29472"/>
              </p:ext>
            </p:extLst>
          </p:nvPr>
        </p:nvGraphicFramePr>
        <p:xfrm>
          <a:off x="614480" y="7074098"/>
          <a:ext cx="6333890" cy="3151910"/>
        </p:xfrm>
        <a:graphic>
          <a:graphicData uri="http://schemas.openxmlformats.org/drawingml/2006/table">
            <a:tbl>
              <a:tblPr/>
              <a:tblGrid>
                <a:gridCol w="641282"/>
                <a:gridCol w="1174039"/>
                <a:gridCol w="1055648"/>
                <a:gridCol w="631416"/>
                <a:gridCol w="631416"/>
                <a:gridCol w="680744"/>
                <a:gridCol w="631416"/>
                <a:gridCol w="887929"/>
              </a:tblGrid>
              <a:tr h="74604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№ п\п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Наименование нас .пункта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Всего численность</a:t>
                      </a:r>
                    </a:p>
                    <a:p>
                      <a:r>
                        <a:rPr lang="ru-RU" sz="1100">
                          <a:effectLst/>
                          <a:latin typeface="arial"/>
                        </a:rPr>
                        <a:t>/хозяйство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 0 до 6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 6 до 18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От18 до 60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 60 до 100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Молодежь от 18 до 30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Арсланово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613/200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355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Абдрезяково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19/7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Асылгужино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177/70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Кулбаково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277/100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Идрисово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188/69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Сюрбаево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205/61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23227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Тугузлы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518/192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Всего по СП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1996/882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1172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386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051" y="1091295"/>
            <a:ext cx="6696744" cy="58169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	Сельское поселение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Арслановский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сельсовет площадью 28594 га земли и граничит с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Белокатайским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районом Республики и с Челябинской областью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На его территории располагаются 7 населенных пунктов: с.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Арсланово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Кулбаково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Асылгужино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Тугузлы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Абдрезяково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Сюрбаево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.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Идрисово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С.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Арсланово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– центр сельского поселения. Основан в 1775году Расстояние до с. В-Киги 37 км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Население сельского поселения многонационально. Дружной семьей живут татары, башкиры, русские, чуваши, немцы.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В настоящее время на территории в 782 хозяйствах проживают 1996 человек, 1 инвалидов ВОВ.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Сельское поселение располагает богатыми трудовыми и природными ресурсами.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В сельском поселении функционируют   крестьянско-фермерские хозяйства ( КФХ «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Урал»и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КФХ «Алимбаев»»,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Валиуллин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“Сафин Р.Х,”СХПК «Нива», «Аккош»,7 предпринимателей.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Имеется 1 средняя школа, 1 неполная средняя  школа 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На страже здоровья населения стоят 6 фельдшерских- акушерских пунктов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На территории сельского поселения имеется 2 СДК, 4 СК, 5 СБ.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В 312 личных подсобных хозяйствах имеется 796 КРС, 1338 овец, 97лошадей, 2856 птиц и 278 пчелосемей.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Из 28594  га земли 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земли сельхозугодий                   – 21717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полезащитные лесополосы       –        40,0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защитная полоса                          –      137,0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дороги                                              –           76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реки, ручьи                                      –     104,0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площадь налогооблагаемых земель составляет 1282,5 гектаров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 именно: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земли поселений                           –    342га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сенокос                                             –       3989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пастбище                                          –       1095га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земли переданные в аренду МТС     536 га (Всего передано МТС 2556 га)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35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"/>
            <a:ext cx="7562850" cy="70348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ОСНОВНЫЕ НАПРАВЛЕНИЯ</a:t>
            </a:r>
          </a:p>
          <a:p>
            <a:pPr indent="0"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бюджетной политики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муниципального района</a:t>
            </a:r>
            <a:endParaRPr lang="ru-RU" sz="1400" b="1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Кигинский район Республики Башкортостан на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 и на плановый период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и 20</a:t>
            </a:r>
            <a:r>
              <a:rPr lang="en-US" sz="1400" b="1" dirty="0" smtClean="0">
                <a:solidFill>
                  <a:srgbClr val="FFFFFF"/>
                </a:solidFill>
                <a:latin typeface="Times New Roman"/>
              </a:rPr>
              <a:t>2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3</a:t>
            </a:r>
            <a:endParaRPr lang="ru-RU" sz="14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3490"/>
            <a:ext cx="7562850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Основные направления бюджетной политики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на 2021 год и на плановый период 2022 и 2023 годов (далее – Основные направления бюджетной политики) разработаны в соответствии с проектом Основных направлений бюджетной, налоговой политики Российской Федерации на 2021 год и на </a:t>
            </a:r>
            <a:r>
              <a:rPr lang="ru-RU" sz="900" dirty="0" smtClean="0"/>
              <a:t>плановый </a:t>
            </a:r>
            <a:r>
              <a:rPr lang="ru-RU" sz="900" dirty="0"/>
              <a:t>период 2022 и 2023 годов, Стратегией социально-экономического развития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 Республики Башкортостан до 2030 года, муниципальной программой «Управление муниципальными финансами и муниципальным долгом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Башкортостан», утвержденной постановлением Администрации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от 06 сентября 2017 года № 600,  Планом оздоровления региональных финансов Республики Башкортостан, утвержденным распоряжением Правительства Республики Башкортостан от 1 октября 2018 года № 936-р .</a:t>
            </a:r>
          </a:p>
          <a:p>
            <a:pPr algn="just"/>
            <a:r>
              <a:rPr lang="ru-RU" sz="900" dirty="0"/>
              <a:t>При подготовке Основных направлений бюджетной политики учтены положения Указов Президента Российской Федерации от 7 мая 2018 года </a:t>
            </a:r>
          </a:p>
          <a:p>
            <a:pPr algn="just"/>
            <a:r>
              <a:rPr lang="ru-RU" sz="900" dirty="0"/>
              <a:t>№ 204 «О национальных целях и стратегических задачах развития Российской Федерации на период до 2024 года» (далее – Указ № 204) и от 21 июля </a:t>
            </a:r>
          </a:p>
          <a:p>
            <a:pPr algn="just"/>
            <a:r>
              <a:rPr lang="ru-RU" sz="900" dirty="0"/>
              <a:t>2020 года № 474 «О национальных целях развития Российской Федерации </a:t>
            </a:r>
          </a:p>
          <a:p>
            <a:pPr algn="just"/>
            <a:r>
              <a:rPr lang="ru-RU" sz="900" dirty="0"/>
              <a:t>на период до 2030 года» (далее – Указ № 474), Послания Президента Российской Федерации Федеральному Собранию от 15 января 2020 года, Указа Главы Республики Башкортостан от 23 сентября 2019 года № УГ-310 </a:t>
            </a:r>
          </a:p>
          <a:p>
            <a:pPr algn="just"/>
            <a:r>
              <a:rPr lang="ru-RU" sz="900" dirty="0"/>
              <a:t>«О стратегических направлениях социально-экономического развития Республики Башкортостан до 2024 года» (далее – Указ № УГ-310), новации бюджетного и налогового законодательства Российской Федерации </a:t>
            </a:r>
          </a:p>
          <a:p>
            <a:pPr algn="just"/>
            <a:r>
              <a:rPr lang="ru-RU" sz="900" dirty="0"/>
              <a:t>и Республики Башкортостан, итоги реализации бюджетной политики </a:t>
            </a:r>
          </a:p>
          <a:p>
            <a:pPr algn="just"/>
            <a:r>
              <a:rPr lang="ru-RU" sz="900" dirty="0"/>
              <a:t>за предыдущие периоды. </a:t>
            </a:r>
          </a:p>
          <a:p>
            <a:pPr algn="just"/>
            <a:r>
              <a:rPr lang="ru-RU" sz="900" dirty="0"/>
              <a:t>Основными итогами реализации бюджетной политики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</a:t>
            </a:r>
          </a:p>
          <a:p>
            <a:pPr algn="just"/>
            <a:r>
              <a:rPr lang="ru-RU" sz="900" dirty="0"/>
              <a:t>   в 2019 году и первой половине 2020 года являются:</a:t>
            </a:r>
          </a:p>
          <a:p>
            <a:pPr algn="just"/>
            <a:r>
              <a:rPr lang="ru-RU" sz="900" dirty="0"/>
              <a:t>в части увеличения доходной базы консолидированного бюджета 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Башкортостан:</a:t>
            </a:r>
          </a:p>
          <a:p>
            <a:pPr algn="just"/>
            <a:r>
              <a:rPr lang="ru-RU" sz="900" dirty="0"/>
              <a:t>реализация мер по достижению целевых индикаторов, установленных Комплексным планом мероприятий по увеличению поступлений налоговых </a:t>
            </a:r>
          </a:p>
          <a:p>
            <a:pPr algn="just"/>
            <a:r>
              <a:rPr lang="ru-RU" sz="900" dirty="0"/>
              <a:t>и неналоговых доходов бюджета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и бюджетов сельских поселений; организационного плана мероприятий системной работы по повышению налоговых доходов консолидированного бюджета 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Башкортостан;</a:t>
            </a:r>
          </a:p>
          <a:p>
            <a:pPr algn="just"/>
            <a:r>
              <a:rPr lang="ru-RU" sz="900" dirty="0"/>
              <a:t>оказание государственной поддержки отдельным категориям налогоплательщиков в складывающихся экономических условиях 2020 года </a:t>
            </a:r>
          </a:p>
          <a:p>
            <a:pPr algn="just"/>
            <a:r>
              <a:rPr lang="ru-RU" sz="900" dirty="0"/>
              <a:t>в виде налоговых преференций в соответствии с Первоочередными мерами </a:t>
            </a:r>
          </a:p>
          <a:p>
            <a:pPr algn="just"/>
            <a:r>
              <a:rPr lang="ru-RU" sz="900" dirty="0"/>
              <a:t>по повышению устойчивости экономики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с учетом внешних факторов, в том числе связанных с распространением новой </a:t>
            </a:r>
            <a:r>
              <a:rPr lang="ru-RU" sz="900" dirty="0" err="1"/>
              <a:t>коронавирусной</a:t>
            </a:r>
            <a:r>
              <a:rPr lang="ru-RU" sz="900" dirty="0"/>
              <a:t> инфекции, утвержденными распоряжением Главы Республики Башкортостан от 1 апреля 2020 года № РГ-119, и дополнительными мерами, утвержденными распоряжением Главы Республики Башкортостан от 1 июня 2020 года № РГ-153;</a:t>
            </a:r>
          </a:p>
          <a:p>
            <a:pPr algn="just"/>
            <a:r>
              <a:rPr lang="ru-RU" sz="900" dirty="0"/>
              <a:t>усиление адресной работы с налогоплательщиками в рамках межведомственных комиссий по вопросам, связанным с легализацией объектов налогообложения и погашения налоговой и неналоговой задолженности </a:t>
            </a:r>
          </a:p>
          <a:p>
            <a:pPr algn="just"/>
            <a:r>
              <a:rPr lang="ru-RU" sz="900" dirty="0"/>
              <a:t>в консолидированный бюджет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;</a:t>
            </a:r>
          </a:p>
          <a:p>
            <a:pPr algn="just"/>
            <a:r>
              <a:rPr lang="ru-RU" sz="900" dirty="0"/>
              <a:t>проведение оценки эффективности налоговых расходов с участием   органов местного самоуправления  и формирование перечня налоговых расходов 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Башкортостан;</a:t>
            </a:r>
          </a:p>
          <a:p>
            <a:pPr algn="just"/>
            <a:r>
              <a:rPr lang="ru-RU" sz="900" dirty="0"/>
              <a:t>в части концентрации бюджетных средств на решении ключевых вопросов развития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района:</a:t>
            </a:r>
            <a:endParaRPr lang="ru-RU" sz="900" dirty="0"/>
          </a:p>
          <a:p>
            <a:pPr algn="just"/>
            <a:r>
              <a:rPr lang="ru-RU" sz="900" dirty="0"/>
              <a:t>финансовое обеспечение мероприятий национальных проектов, принятых в соответствии с Указом № 204;</a:t>
            </a:r>
          </a:p>
          <a:p>
            <a:pPr algn="just"/>
            <a:r>
              <a:rPr lang="ru-RU" sz="900" dirty="0" err="1"/>
              <a:t>приоритизация</a:t>
            </a:r>
            <a:r>
              <a:rPr lang="ru-RU" sz="900" dirty="0"/>
              <a:t> структуры расходов в целях ее ориентирования </a:t>
            </a:r>
          </a:p>
          <a:p>
            <a:pPr algn="just"/>
            <a:r>
              <a:rPr lang="ru-RU" sz="900" dirty="0"/>
              <a:t>на создание справедливой системы социального обеспечения, повышение качества использования ресурсов для развития человеческого капитала, обеспечение доступа к современной инфраструктуре;</a:t>
            </a:r>
          </a:p>
          <a:p>
            <a:pPr algn="just"/>
            <a:r>
              <a:rPr lang="ru-RU" sz="900" dirty="0"/>
              <a:t>обеспечение заработной платы «указных» категорий работников бюджетной сферы при сохранении достигнутых соотношений между их уровнем оплаты труда и уровнем дохода от трудовой деятельности </a:t>
            </a:r>
          </a:p>
          <a:p>
            <a:pPr algn="just"/>
            <a:r>
              <a:rPr lang="ru-RU" sz="900" dirty="0"/>
              <a:t>в Республике Башкортостан; </a:t>
            </a:r>
          </a:p>
          <a:p>
            <a:pPr algn="just"/>
            <a:r>
              <a:rPr lang="ru-RU" sz="900" dirty="0"/>
              <a:t>реализация «дорожных карт» по оптимизации бюджетных расходов, сокращению нерезультативных расходов и увеличению собственных доходов     органов местного самоуправления  ;</a:t>
            </a:r>
          </a:p>
          <a:p>
            <a:pPr algn="just"/>
            <a:r>
              <a:rPr lang="ru-RU" sz="900" dirty="0"/>
              <a:t>осуществление мониторинга состава показателей результативности предоставления межбюджетных субсидий и достижения их значений </a:t>
            </a:r>
          </a:p>
          <a:p>
            <a:pPr algn="just"/>
            <a:r>
              <a:rPr lang="ru-RU" sz="900" dirty="0"/>
              <a:t>во </a:t>
            </a:r>
            <a:r>
              <a:rPr lang="ru-RU" sz="900" dirty="0" err="1"/>
              <a:t>взаимоувязке</a:t>
            </a:r>
            <a:r>
              <a:rPr lang="ru-RU" sz="900" dirty="0"/>
              <a:t> с показателями муниципальных программ;</a:t>
            </a:r>
          </a:p>
          <a:p>
            <a:pPr algn="just"/>
            <a:r>
              <a:rPr lang="ru-RU" sz="900" dirty="0"/>
              <a:t>продолжение работы по централизации бюджетного (бухгалтерского) учета и формированию бюджетной (бухгалтерской) и налоговой отчетности органов  местного самоуправления и муниципальных учреждений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Башкортостан;</a:t>
            </a:r>
          </a:p>
          <a:p>
            <a:pPr algn="just"/>
            <a:r>
              <a:rPr lang="ru-RU" sz="900" dirty="0"/>
              <a:t>консолидация всех имеющихся  в муниципальном районе Кигинский район Республике Башкортостан региональных мероприятий по качественному управлению     муниципальными финансами в единый комплекс мер, направленных на увеличение налоговых и неналоговых доходов консолидированного бюджета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, принятие оптимизационных мер в области бюджетных расходов </a:t>
            </a:r>
            <a:r>
              <a:rPr lang="ru-RU" sz="900" dirty="0" smtClean="0"/>
              <a:t>.</a:t>
            </a:r>
          </a:p>
          <a:p>
            <a:pPr algn="just"/>
            <a:r>
              <a:rPr lang="ru-RU" sz="900" dirty="0"/>
              <a:t>По оценке Министерства финансов   Республики Башкортостан по итогам 2019 года  муниципальный район Кигинский район отнесен к группе   с надлежащим качеством управления региональными финансами.</a:t>
            </a:r>
          </a:p>
          <a:p>
            <a:pPr algn="just"/>
            <a:r>
              <a:rPr lang="ru-RU" sz="900" dirty="0"/>
              <a:t>В целях концентрации финансовых ресурсов на реализацию мероприятий, связанных с предотвращением влияния ухудшения экономической ситуации на развитие отраслей экономики Указом Главы Республики Башкортостан от 8 июня 2020 года № УГ-204 были обозначены первоочередные меры по обеспечению сбалансированности консолидированного бюджета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Башкортостан.</a:t>
            </a:r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Целями бюджетной политики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на 2021 год и на плановый </a:t>
            </a:r>
            <a:r>
              <a:rPr lang="ru-RU" sz="900" dirty="0" smtClean="0"/>
              <a:t> период </a:t>
            </a:r>
            <a:r>
              <a:rPr lang="ru-RU" sz="900" dirty="0"/>
              <a:t>2022 и 2023 годов являются обеспечение сбалансированности бюджета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Башкортостан, реализация долгосрочных, стратегических планов, национальных </a:t>
            </a:r>
          </a:p>
          <a:p>
            <a:pPr algn="just"/>
            <a:r>
              <a:rPr lang="ru-RU" sz="900" dirty="0"/>
              <a:t>и региональных проектов, направленных на повышение уровня жизни граждан, создание комфортных условий для их проживания, обеспечение достойного эффективного труда людей, развитие предпринимательства, цифровую трансформацию ключевых отраслей экономики и социальной сферы.</a:t>
            </a:r>
          </a:p>
          <a:p>
            <a:pPr algn="just"/>
            <a:r>
              <a:rPr lang="ru-RU" sz="900" dirty="0"/>
              <a:t>В сложившихся экономических условиях приоритетными направлениями бюджетной политики в среднесрочной перспективе являются:</a:t>
            </a:r>
          </a:p>
          <a:p>
            <a:pPr algn="just"/>
            <a:r>
              <a:rPr lang="ru-RU" sz="900" dirty="0"/>
              <a:t>обеспечение развития доходного потенциала за счет роста инвестиционной привлекательности и предпринимательской активности </a:t>
            </a:r>
          </a:p>
          <a:p>
            <a:pPr algn="just"/>
            <a:r>
              <a:rPr lang="ru-RU" sz="900" dirty="0"/>
              <a:t>в муниципальном районе, повышения эффективности использования земли и имущества;</a:t>
            </a:r>
          </a:p>
          <a:p>
            <a:pPr algn="just"/>
            <a:r>
              <a:rPr lang="ru-RU" sz="900" dirty="0"/>
              <a:t>повышение результативности использования бюджетных средств, </a:t>
            </a:r>
          </a:p>
          <a:p>
            <a:pPr algn="just"/>
            <a:r>
              <a:rPr lang="ru-RU" sz="900" dirty="0"/>
              <a:t>в том числе путем актуализации норм и правил определения расходных обязательств, роста операционной эффективности бюджетных расходов;</a:t>
            </a:r>
          </a:p>
          <a:p>
            <a:pPr algn="just"/>
            <a:endParaRPr lang="ru-RU" sz="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"/>
            <a:ext cx="7562850" cy="7754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ОСНОВНЫЕ НАПРАВЛЕНИЯ</a:t>
            </a:r>
          </a:p>
          <a:p>
            <a:pPr indent="0"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бюджетной политики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Арслановскийсельсовет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муниципального района</a:t>
            </a:r>
            <a:endParaRPr lang="ru-RU" sz="1400" b="1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1920"/>
              </a:lnSpc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Кигинский район Республики Башкортостан на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2021год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и на плановый период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и 20</a:t>
            </a:r>
            <a:r>
              <a:rPr lang="en-US" sz="1400" b="1" dirty="0" smtClean="0">
                <a:solidFill>
                  <a:srgbClr val="FFFFFF"/>
                </a:solidFill>
                <a:latin typeface="Times New Roman"/>
              </a:rPr>
              <a:t>2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3</a:t>
            </a:r>
            <a:endParaRPr lang="ru-RU" sz="14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018" y="881412"/>
            <a:ext cx="7344816" cy="9518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960"/>
              </a:lnSpc>
              <a:spcBef>
                <a:spcPts val="630"/>
              </a:spcBef>
            </a:pPr>
            <a:endParaRPr lang="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75499"/>
            <a:ext cx="7562850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Особенности формирования расходной части консолидированного бюджета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 в 2021 году и на период до 2023 года:</a:t>
            </a:r>
          </a:p>
          <a:p>
            <a:pPr algn="just"/>
            <a:r>
              <a:rPr lang="ru-RU" sz="900" dirty="0"/>
              <a:t>соблюдение нормативов формирования расходов на содержание органов местного самоуправления;</a:t>
            </a:r>
          </a:p>
          <a:p>
            <a:pPr algn="just"/>
            <a:r>
              <a:rPr lang="ru-RU" sz="900" dirty="0"/>
              <a:t>сокращение расходов бюджета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Башкортостан, не носящих первоочередного характера, в зависимости от их приоритетности;</a:t>
            </a:r>
          </a:p>
          <a:p>
            <a:pPr algn="just"/>
            <a:r>
              <a:rPr lang="ru-RU" sz="900" dirty="0"/>
              <a:t>поддержание сложившегося уровня заработной платы работников в сфере образования, культуры,   в условиях ухудшения экономической ситуации;</a:t>
            </a:r>
          </a:p>
          <a:p>
            <a:pPr algn="just"/>
            <a:r>
              <a:rPr lang="ru-RU" sz="900" dirty="0"/>
              <a:t>обеспечение заработной платы работников учреждений бюджетной сферы с учетом установленного с 1 января 2020 года минимального размера оплаты труда 12 130 рублей (с районным коэффициентом – 13 949,5 рублей</a:t>
            </a:r>
            <a:r>
              <a:rPr lang="ru-RU" sz="900" dirty="0" smtClean="0"/>
              <a:t>);</a:t>
            </a:r>
          </a:p>
          <a:p>
            <a:pPr algn="just"/>
            <a:r>
              <a:rPr lang="ru-RU" sz="900" dirty="0"/>
              <a:t>концентрация финансовых ресурсов в сфере образования на создании условий, обеспечивающих равную доступность образовательных услуг, поддержку дополнительной занятости детей и учащейся молодежи, укрепление инфраструктуры отрасли, внедрение современных образовательных технологий, развитие кадрового потенциала и системы государственной поддержки работников отрасли;</a:t>
            </a:r>
          </a:p>
          <a:p>
            <a:pPr algn="just"/>
            <a:r>
              <a:rPr lang="ru-RU" sz="900" dirty="0"/>
              <a:t>организация бесплатного горячего питания обучающихся, получающих начальное общее образование, а также льготных категорий в  муниципальных образовательных учреждениях;</a:t>
            </a:r>
          </a:p>
          <a:p>
            <a:pPr algn="just"/>
            <a:r>
              <a:rPr lang="ru-RU" sz="900" dirty="0"/>
              <a:t>обеспечение материального стимулирования за классное руководство педагогических работников образовательных организаций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Республики Башкортостан, реализующих образовательные программы начального общего, основного общего и среднего общего образования;</a:t>
            </a:r>
          </a:p>
          <a:p>
            <a:pPr algn="just"/>
            <a:r>
              <a:rPr lang="ru-RU" sz="900" dirty="0"/>
              <a:t>направление финансовых ресурсов на создание условий для обеспечения доступа к объектам культуры жителей всей республики, развитие сети виртуальных концертных залов, обновление библиотек, детских школ искусств, создание новых постановок и экспозиций;</a:t>
            </a:r>
          </a:p>
          <a:p>
            <a:pPr algn="just"/>
            <a:r>
              <a:rPr lang="ru-RU" sz="900" dirty="0"/>
              <a:t>реорганизация системы социальной поддержки граждан, исходя </a:t>
            </a:r>
          </a:p>
          <a:p>
            <a:pPr algn="just"/>
            <a:r>
              <a:rPr lang="ru-RU" sz="900" dirty="0"/>
              <a:t>из принципов нуждаемости с учетом уровня имущественной обеспеченности;</a:t>
            </a:r>
          </a:p>
          <a:p>
            <a:pPr algn="just"/>
            <a:r>
              <a:rPr lang="ru-RU" sz="900" dirty="0"/>
              <a:t> предоставление мер государственной поддержки по обеспечению жилыми помещениями отдельных категорий граждан, нуждающихся </a:t>
            </a:r>
          </a:p>
          <a:p>
            <a:pPr algn="just"/>
            <a:r>
              <a:rPr lang="ru-RU" sz="900" dirty="0"/>
              <a:t>в улучшении жилищных условий, и осуществление мероприятий </a:t>
            </a:r>
          </a:p>
          <a:p>
            <a:pPr algn="just"/>
            <a:r>
              <a:rPr lang="ru-RU" sz="900" dirty="0"/>
              <a:t>по увеличению объема ввода жилья;</a:t>
            </a:r>
          </a:p>
          <a:p>
            <a:pPr algn="just"/>
            <a:r>
              <a:rPr lang="ru-RU" sz="900" dirty="0"/>
              <a:t>создание благоприятных условий проживания граждан, проведение ремонтов подъездов многоквартирных домов, дворовых территорий </a:t>
            </a:r>
          </a:p>
          <a:p>
            <a:pPr algn="just"/>
            <a:r>
              <a:rPr lang="ru-RU" sz="900" dirty="0"/>
              <a:t>и общественных пространств;</a:t>
            </a:r>
          </a:p>
          <a:p>
            <a:pPr algn="just"/>
            <a:r>
              <a:rPr lang="ru-RU" sz="900" dirty="0"/>
              <a:t>предоставление государственной поддержки в отрасли сельского хозяйства в целях обеспечения стабильности производства аграрной продукции за счет повышения ее конкурентоспособности, развития инфраструктуры сельскохозяйственного рынка и обеспечения  устойчивого развития сельских территорий;</a:t>
            </a:r>
          </a:p>
          <a:p>
            <a:pPr algn="just"/>
            <a:r>
              <a:rPr lang="ru-RU" sz="900" dirty="0"/>
              <a:t>оказание государственной поддержки субъектам малого и среднего предпринимательства  , обеспечения льготного доступа к производственным площадям и помещениям, реализации мероприятий муниципальных программ по развитию предпринимательства;</a:t>
            </a:r>
          </a:p>
          <a:p>
            <a:pPr algn="just"/>
            <a:r>
              <a:rPr lang="ru-RU" sz="900" dirty="0"/>
              <a:t>субсидирование организаций легкой промышленности в целях создания благоприятных условий для развития данной отрасли и активизации инвестиционной деятельности;</a:t>
            </a:r>
          </a:p>
          <a:p>
            <a:pPr algn="just"/>
            <a:r>
              <a:rPr lang="ru-RU" sz="900" dirty="0"/>
              <a:t> обеспечение полного освоения средств в рамках республиканской адресной инвестиционной программы и территориального заказа </a:t>
            </a:r>
          </a:p>
          <a:p>
            <a:pPr algn="just"/>
            <a:r>
              <a:rPr lang="ru-RU" sz="900" dirty="0"/>
              <a:t>по содержанию, ремонту, капитальному ремонту, строительству </a:t>
            </a:r>
          </a:p>
          <a:p>
            <a:pPr algn="just"/>
            <a:r>
              <a:rPr lang="ru-RU" sz="900" dirty="0"/>
              <a:t>и реконструкции автомобильных дорог общего пользования регионального </a:t>
            </a:r>
          </a:p>
          <a:p>
            <a:pPr algn="just"/>
            <a:r>
              <a:rPr lang="ru-RU" sz="900" dirty="0"/>
              <a:t>и межмуниципального значения и автомобильных дорог общего пользования местного значения;</a:t>
            </a:r>
          </a:p>
          <a:p>
            <a:pPr algn="just"/>
            <a:r>
              <a:rPr lang="ru-RU" sz="900" dirty="0"/>
              <a:t>повышение эффективности управления проектами инициативного бюджетирования в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Республике Башкортостан путем внедрения новых способов финансирования общественной инфраструктуры с привлечением инициативных платежей граждан, предпринимателей и юридических лиц, а также последующий контроль за реализацией отобранных проектов;</a:t>
            </a:r>
          </a:p>
          <a:p>
            <a:pPr algn="just"/>
            <a:r>
              <a:rPr lang="ru-RU" sz="900" dirty="0"/>
              <a:t>повышение качества планирования и оценки первоочередных расходов главных распорядителей бюджетных средств,  муниципальных  учреждений (анализ и оптимизация расходов, не носящих первоочередного характера);</a:t>
            </a:r>
          </a:p>
          <a:p>
            <a:pPr algn="just"/>
            <a:r>
              <a:rPr lang="ru-RU" sz="900" dirty="0"/>
              <a:t>обеспечение ответственной финансовой политики главных распорядителей бюджетных средств, ведение оперативного анализа показателей деятельности подведомственных учреждений, гибкое реагирование на изменения условий деятельности;</a:t>
            </a:r>
          </a:p>
          <a:p>
            <a:pPr algn="just"/>
            <a:r>
              <a:rPr lang="ru-RU" sz="900" dirty="0"/>
              <a:t>введение режима экономии, повышение эффективности расходования средств бюджета </a:t>
            </a:r>
            <a:r>
              <a:rPr lang="ru-RU" sz="900" dirty="0" smtClean="0"/>
              <a:t>сельского поселения </a:t>
            </a:r>
            <a:r>
              <a:rPr lang="ru-RU" sz="900" dirty="0" err="1" smtClean="0"/>
              <a:t>Арслановский</a:t>
            </a:r>
            <a:r>
              <a:rPr lang="ru-RU" sz="900" dirty="0" smtClean="0"/>
              <a:t> сельсовет муниципального района Кигинский </a:t>
            </a:r>
            <a:r>
              <a:rPr lang="ru-RU" sz="900" dirty="0"/>
              <a:t>район  Республики Башкортостан, в том числе экономии по итогам проведения конкурентных закупочных процедур;</a:t>
            </a:r>
          </a:p>
          <a:p>
            <a:pPr algn="just"/>
            <a:r>
              <a:rPr lang="ru-RU" sz="900" dirty="0"/>
              <a:t>обеспечение баланса между мерами по преодолению последствий ухудшения экономической ситуации, в том числе в результате распространения новой </a:t>
            </a:r>
            <a:r>
              <a:rPr lang="ru-RU" sz="900" dirty="0" err="1"/>
              <a:t>коронавирусной</a:t>
            </a:r>
            <a:r>
              <a:rPr lang="ru-RU" sz="900" dirty="0"/>
              <a:t> инфекции, и достижением целей и результатов региональных проектов (программ), направленных на реализацию федеральных проектов в рамках национальных проектов (программ), показателей  муниципальных  заданий; </a:t>
            </a:r>
          </a:p>
          <a:p>
            <a:pPr algn="just"/>
            <a:r>
              <a:rPr lang="ru-RU" sz="900" dirty="0"/>
              <a:t>недопущение установления расходных обязательств, не связанных </a:t>
            </a:r>
          </a:p>
          <a:p>
            <a:pPr algn="just"/>
            <a:r>
              <a:rPr lang="ru-RU" sz="900" dirty="0"/>
              <a:t>с решением вопросов, отнесенных Конституцией Российской Федерации </a:t>
            </a:r>
          </a:p>
          <a:p>
            <a:pPr algn="just"/>
            <a:r>
              <a:rPr lang="ru-RU" sz="900" dirty="0"/>
              <a:t>и федеральными законами к полномочиям органов государственной власти субъектов Российской Федерации;</a:t>
            </a:r>
          </a:p>
          <a:p>
            <a:pPr algn="just"/>
            <a:r>
              <a:rPr lang="ru-RU" sz="900" dirty="0"/>
              <a:t>обеспечение снижения рисков возникновения просроченной кредиторской задолженности бюджета, недопущение принятия </a:t>
            </a:r>
          </a:p>
          <a:p>
            <a:pPr algn="just"/>
            <a:r>
              <a:rPr lang="ru-RU" sz="900" dirty="0"/>
              <a:t>новых расходных обязательств, не обеспеченных стабильными доходными источниками;</a:t>
            </a:r>
          </a:p>
          <a:p>
            <a:pPr algn="just"/>
            <a:r>
              <a:rPr lang="ru-RU" sz="900" dirty="0"/>
              <a:t>обеспечение открытости и прозрачности бюджетного процесса, сохранение достигнутых позиций в рейтинге  Министерства Финансов Республики Башкортостан  по уровню открытости бюджетных данных;</a:t>
            </a:r>
          </a:p>
          <a:p>
            <a:pPr algn="just"/>
            <a:r>
              <a:rPr lang="ru-RU" sz="900" dirty="0"/>
              <a:t>соблюдение единых федеральных стандартов внутреннего  муниципального  финансового контроля по планированию  с применением риск-ориентированных подходов, проведению контрольных мероприятий, оформлению их результатов, правилам досудебного обжалования, а также устанавливающих единые принципы контрольной деятельности, права и обязанности должностных лиц органов контроля  и объектов контроля;</a:t>
            </a:r>
          </a:p>
          <a:p>
            <a:pPr algn="just"/>
            <a:r>
              <a:rPr lang="ru-RU" sz="900" dirty="0"/>
              <a:t>совершенствование методологической базы осуществления  муниципального  финансового контроля;</a:t>
            </a:r>
          </a:p>
          <a:p>
            <a:pPr algn="just"/>
            <a:r>
              <a:rPr lang="ru-RU" sz="900" dirty="0"/>
              <a:t>внедрение постоянной оценки надежности внутреннего процесса главного распорядителя бюджетных средств посредством осуществления внутреннего финансового аудита, в целях соблюдения требований  к исполнению своих бюджетных полномочий и повышения качества финансового менеджмента.</a:t>
            </a:r>
          </a:p>
          <a:p>
            <a:pPr algn="just"/>
            <a:r>
              <a:rPr lang="ru-RU" sz="900" dirty="0" smtClean="0"/>
              <a:t> </a:t>
            </a:r>
            <a:endParaRPr lang="ru-RU" sz="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41275" y="449362"/>
            <a:ext cx="7562850" cy="9915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b="1" dirty="0">
                <a:solidFill>
                  <a:srgbClr val="FFFFFF"/>
                </a:solidFill>
                <a:latin typeface="Times New Roman"/>
              </a:rPr>
              <a:t>Общие характеристики бюджета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</a:t>
            </a:r>
          </a:p>
          <a:p>
            <a:pPr indent="0" algn="ctr"/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муниципального района Кигинский район</a:t>
            </a:r>
          </a:p>
          <a:p>
            <a:pPr indent="0" algn="ctr"/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Республики </a:t>
            </a:r>
            <a:r>
              <a:rPr lang="ru" sz="1400" b="1" dirty="0">
                <a:solidFill>
                  <a:srgbClr val="FFFFFF"/>
                </a:solidFill>
                <a:latin typeface="Times New Roman"/>
              </a:rPr>
              <a:t>Башкортостан за </a:t>
            </a:r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2018-2023 </a:t>
            </a:r>
            <a:r>
              <a:rPr lang="ru" sz="1400" b="1" dirty="0">
                <a:solidFill>
                  <a:srgbClr val="FFFFFF"/>
                </a:solidFill>
                <a:latin typeface="Times New Roman"/>
              </a:rPr>
              <a:t>годы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43108"/>
              </p:ext>
            </p:extLst>
          </p:nvPr>
        </p:nvGraphicFramePr>
        <p:xfrm>
          <a:off x="397049" y="2393578"/>
          <a:ext cx="6807201" cy="228326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41753"/>
                <a:gridCol w="657334"/>
                <a:gridCol w="619411"/>
                <a:gridCol w="657334"/>
                <a:gridCol w="711059"/>
                <a:gridCol w="606770"/>
                <a:gridCol w="606770"/>
                <a:gridCol w="606770"/>
              </a:tblGrid>
              <a:tr h="551938">
                <a:tc gridSpan="8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7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  <a:tr h="142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2018 г отчет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2019 г отчет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2020 г </a:t>
                      </a:r>
                      <a:r>
                        <a:rPr lang="ru-RU" sz="1200" u="none" strike="noStrike" dirty="0" smtClean="0">
                          <a:effectLst/>
                        </a:rPr>
                        <a:t> отчет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проект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2021 г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2022 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2023 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  <a:tr h="142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ДОХОДЫ , </a:t>
                      </a:r>
                      <a:r>
                        <a:rPr lang="ru-RU" sz="1200" u="none" strike="noStrike" dirty="0" err="1">
                          <a:effectLst/>
                        </a:rPr>
                        <a:t>тыс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  <a:tr h="142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душу населения, рублей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  <a:tr h="142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РАСХОДЫ , тыс руб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  <a:tr h="142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душу населения, рублей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  <a:tr h="142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ДЕФИЦИТ(-), ПРОФИЦИТ(+),тыс руб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  <a:tr h="142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душу населения, рублей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90" marR="9490" marT="9490" marB="0" anchor="b"/>
                </a:tc>
              </a:tr>
            </a:tbl>
          </a:graphicData>
        </a:graphic>
      </p:graphicFrame>
      <p:pic>
        <p:nvPicPr>
          <p:cNvPr id="4" name="Picture 11" descr="Безимени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293" y="7650162"/>
            <a:ext cx="63357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98228725"/>
              </p:ext>
            </p:extLst>
          </p:nvPr>
        </p:nvGraphicFramePr>
        <p:xfrm>
          <a:off x="233384" y="881410"/>
          <a:ext cx="7096105" cy="319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0" y="0"/>
            <a:ext cx="756285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Удельный вес планируемых доходов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schemeClr val="bg1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районаКигинский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 </a:t>
            </a:r>
            <a:r>
              <a:rPr lang="ru-RU" sz="1400" b="1" dirty="0" smtClean="0">
                <a:solidFill>
                  <a:schemeClr val="bg1"/>
                </a:solidFill>
              </a:rPr>
              <a:t>Башкортостан на 2021год </a:t>
            </a:r>
            <a:r>
              <a:rPr lang="ru-RU" sz="1400" b="1" dirty="0">
                <a:solidFill>
                  <a:schemeClr val="bg1"/>
                </a:solidFill>
              </a:rPr>
              <a:t>и плановый период </a:t>
            </a:r>
            <a:r>
              <a:rPr lang="ru-RU" sz="1400" b="1" dirty="0" smtClean="0">
                <a:solidFill>
                  <a:schemeClr val="bg1"/>
                </a:solidFill>
              </a:rPr>
              <a:t>2022 и 2023 </a:t>
            </a:r>
            <a:r>
              <a:rPr lang="ru-RU" sz="1400" b="1" dirty="0">
                <a:solidFill>
                  <a:schemeClr val="bg1"/>
                </a:solidFill>
              </a:rPr>
              <a:t>годов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33578" y="4311372"/>
            <a:ext cx="7596428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Объем налоговых и неналоговых доходов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schemeClr val="bg1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районаКигинский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 Башкортостан (</a:t>
            </a:r>
            <a:r>
              <a:rPr lang="ru-RU" sz="1400" b="1" dirty="0" err="1">
                <a:solidFill>
                  <a:schemeClr val="bg1"/>
                </a:solidFill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</a:rPr>
              <a:t>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40519443"/>
              </p:ext>
            </p:extLst>
          </p:nvPr>
        </p:nvGraphicFramePr>
        <p:xfrm>
          <a:off x="32232" y="4913859"/>
          <a:ext cx="756285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12920</TotalTime>
  <Words>7160</Words>
  <Application>Microsoft Office PowerPoint</Application>
  <PresentationFormat>Произвольный</PresentationFormat>
  <Paragraphs>1150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Кимаев Константин Юрьевич</dc:creator>
  <cp:lastModifiedBy>Пользователь Windows</cp:lastModifiedBy>
  <cp:revision>307</cp:revision>
  <cp:lastPrinted>2020-11-30T05:09:26Z</cp:lastPrinted>
  <dcterms:modified xsi:type="dcterms:W3CDTF">2021-03-17T09:45:09Z</dcterms:modified>
</cp:coreProperties>
</file>