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47" r:id="rId2"/>
  </p:sldMasterIdLst>
  <p:sldIdLst>
    <p:sldId id="256" r:id="rId3"/>
    <p:sldId id="259" r:id="rId4"/>
    <p:sldId id="260" r:id="rId5"/>
    <p:sldId id="276" r:id="rId6"/>
    <p:sldId id="277" r:id="rId7"/>
    <p:sldId id="271" r:id="rId8"/>
    <p:sldId id="265" r:id="rId9"/>
    <p:sldId id="272" r:id="rId10"/>
    <p:sldId id="266" r:id="rId11"/>
    <p:sldId id="267" r:id="rId12"/>
    <p:sldId id="268" r:id="rId13"/>
    <p:sldId id="293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  <a:srgbClr val="FFFFCC"/>
    <a:srgbClr val="CCFFFF"/>
    <a:srgbClr val="993366"/>
    <a:srgbClr val="660066"/>
    <a:srgbClr val="00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2" autoAdjust="0"/>
  </p:normalViewPr>
  <p:slideViewPr>
    <p:cSldViewPr>
      <p:cViewPr>
        <p:scale>
          <a:sx n="66" d="100"/>
          <a:sy n="66" d="100"/>
        </p:scale>
        <p:origin x="-16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776</c:v>
                </c:pt>
                <c:pt idx="1">
                  <c:v>775</c:v>
                </c:pt>
                <c:pt idx="2">
                  <c:v>777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8040576"/>
        <c:axId val="108042112"/>
        <c:axId val="0"/>
      </c:bar3DChart>
      <c:catAx>
        <c:axId val="1080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42112"/>
        <c:crosses val="autoZero"/>
        <c:auto val="1"/>
        <c:lblAlgn val="ctr"/>
        <c:lblOffset val="100"/>
        <c:noMultiLvlLbl val="0"/>
      </c:catAx>
      <c:valAx>
        <c:axId val="10804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804057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53377895451981E-2"/>
          <c:y val="3.0358081942917232E-2"/>
          <c:w val="0.68056118084504869"/>
          <c:h val="0.96964191805708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</c:v>
                </c:pt>
                <c:pt idx="1">
                  <c:v>13</c:v>
                </c:pt>
                <c:pt idx="2">
                  <c:v>81.400000000000006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599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220"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77.7</c:v>
                </c:pt>
                <c:pt idx="2">
                  <c:v>1.3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25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210"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74.7</c:v>
                </c:pt>
                <c:pt idx="2">
                  <c:v>1.3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9">
          <a:noFill/>
        </a:ln>
      </c:spPr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explosion val="29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210"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26.6</c:v>
                </c:pt>
                <c:pt idx="2">
                  <c:v>1.4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25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8721949634120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 (тыс. рублей)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Жилищно-коммунальное хозяйство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2544.1</c:v>
                </c:pt>
                <c:pt idx="1">
                  <c:v>428.8</c:v>
                </c:pt>
                <c:pt idx="2">
                  <c:v>500</c:v>
                </c:pt>
                <c:pt idx="3">
                  <c:v>14.9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77E0-DAD7-46B3-B1EC-6B0FD2340878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DEF5-FD65-45FE-B3C6-E27A51518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CFFA-9023-439B-BB01-4F4AF89D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77A1-F64A-4191-BEF2-85EC6DEC7D23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B923-7D56-4DFD-A183-76238A03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A421-B8C2-48B4-B54C-C738BE3886BC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5804-B7DF-43D8-82A6-EFACAC78F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A111-5B89-4CA2-9BAA-9FF476F04B09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96DA-953A-47DC-81FC-3606D79509AE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5946-DF5D-40BF-9ACF-3CF0DD4200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9E9D-F5E1-4E5A-A827-D4FCA20EBA25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7698-B96C-4805-8509-6FBAC674DD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8CBE-EFE9-4F94-8436-1B46C352FB97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595F-65D6-44AA-9739-862C014C3A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5A94-48E7-46AA-A723-977ACB6B7AB2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37D1-1C93-444B-92CF-FB2286DE91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A885-B8D6-4E92-B274-005B5BF5FD90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FE48-FEF6-43B2-B468-47F823E13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DEFD-6A08-4140-B50B-2E91E08B2DA5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2913-4679-43B7-AC3E-3A2D38FC2C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BA1-9260-4BC2-BCD3-2A90CF2FC2E4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D9C5-7FAA-4C53-97E3-0AB66395AA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07F3-5072-4A36-AB09-D2BEA3B6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700B-AB7E-4547-9AF8-D2E38BB8424E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8627-E8AB-4FF2-BFD3-F1D575B68523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3CBA-6706-4F50-9E2E-A2A076E84C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C441-B61A-46E9-BE3B-91145A86E6DA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48D9-5963-4575-A89A-2DD6B363AA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9A0-6885-4176-996F-D6F6567F2C2B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27C4-9946-41A7-BAB9-E6EB79141B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AC2D-A679-40C7-93EF-7B35AF593A61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B585-99C6-493E-BD0B-582E1566A3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F254-B8B8-4AA3-BA85-97705AB6E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2244-1EEC-41FC-BCDE-3489E361D430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C06F-4D9E-40B9-8B68-ACDD42CC6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4667-EC5C-4551-A108-57394591DFDD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C3C8-AF14-4EF1-960B-9EB2D64DF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6F19-E1C5-486A-ABAE-6C5FC99BD862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4152-558F-48C0-ABB0-78DA87C3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DC6C-106B-45D2-BDB3-C09DA9AD758D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C89C-6AF9-4D2B-B0EC-B61FCA02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4563-5239-4EB4-BD95-886CE2F4E97E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E02-73AF-41B9-B248-1F2D8C5E3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3D3E-C38B-4BC1-B4A2-3E068770D299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84D3-CA49-4E1C-94F9-C64D7C20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809A-6B30-4974-A8C7-0A825149C24A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FCD"/>
            </a:gs>
            <a:gs pos="100000">
              <a:srgbClr val="7076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54BB66-0B0F-49BF-AE72-95048C048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56952F-5A4B-477A-8203-407F9560BB6F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FCD"/>
            </a:gs>
            <a:gs pos="100000">
              <a:srgbClr val="7076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E1807454-37A9-49D7-9C41-D22ECF5C7D67}" type="datetimeFigureOut">
              <a:rPr lang="ru-RU"/>
              <a:pPr>
                <a:defRPr/>
              </a:pPr>
              <a:t>27.11.2020</a:t>
            </a:fld>
            <a:endParaRPr lang="ru-RU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105092C1-B8E1-4687-9832-5B0087DF2A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23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"/>
          <p:cNvSpPr>
            <a:spLocks noChangeArrowheads="1"/>
          </p:cNvSpPr>
          <p:nvPr/>
        </p:nvSpPr>
        <p:spPr bwMode="auto">
          <a:xfrm>
            <a:off x="179388" y="1751013"/>
            <a:ext cx="87852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800">
                <a:solidFill>
                  <a:srgbClr val="000099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26626" name="Shape"/>
          <p:cNvSpPr>
            <a:spLocks noChangeArrowheads="1"/>
          </p:cNvSpPr>
          <p:nvPr/>
        </p:nvSpPr>
        <p:spPr bwMode="auto">
          <a:xfrm>
            <a:off x="179388" y="4335463"/>
            <a:ext cx="87852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решению Совета сельского поселения 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сельсовет сельсовет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Кигинский район Республики</a:t>
            </a:r>
          </a:p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Башкортостан «О бюджете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района Кигинский район Республики Башкортостан  на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6627" name="Picture 11" descr="Безиме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999" y="5479403"/>
            <a:ext cx="5074070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Администратор\Desktop\Новая папка\6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2565400"/>
            <a:ext cx="268128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Администратор\Desktop\Новая папка\D6O4Dx1ef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951" y="2566988"/>
            <a:ext cx="24177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Администратор\Desktop\fron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85" y="310753"/>
            <a:ext cx="2045429" cy="1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Администратор\Desktop\ulici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6988"/>
            <a:ext cx="2232372" cy="1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30" descr="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292600"/>
            <a:ext cx="17272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29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292600"/>
            <a:ext cx="1727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28" descr="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2926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31" descr="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4188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27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302250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25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300663"/>
            <a:ext cx="1727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26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300663"/>
            <a:ext cx="1727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23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00" y="5302250"/>
            <a:ext cx="172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22" descr="Безимени-16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331788"/>
            <a:ext cx="64087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321" descr="Безимени-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75094">
            <a:off x="3037682" y="985044"/>
            <a:ext cx="3286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320" descr="Безимени-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255942">
            <a:off x="5922963" y="723900"/>
            <a:ext cx="3286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31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33763" y="147638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315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1377156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14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11106" y="1904603"/>
            <a:ext cx="2663825" cy="7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10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727" y="1269547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309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836613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914" y="750209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3" name="Rectangle 86"/>
          <p:cNvSpPr>
            <a:spLocks noChangeArrowheads="1"/>
          </p:cNvSpPr>
          <p:nvPr/>
        </p:nvSpPr>
        <p:spPr bwMode="auto">
          <a:xfrm>
            <a:off x="7272338" y="5373688"/>
            <a:ext cx="13636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00" b="1">
                <a:latin typeface="Calibri" pitchFamily="34" charset="0"/>
                <a:cs typeface="Times New Roman" pitchFamily="18" charset="0"/>
              </a:rPr>
              <a:t>Прочие виды экономической деятельности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8934" name="Rectangle 85"/>
          <p:cNvSpPr>
            <a:spLocks noChangeArrowheads="1"/>
          </p:cNvSpPr>
          <p:nvPr/>
        </p:nvSpPr>
        <p:spPr bwMode="auto">
          <a:xfrm>
            <a:off x="5080000" y="5514975"/>
            <a:ext cx="13652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Торговля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38935" name="Rectangle 84"/>
          <p:cNvSpPr>
            <a:spLocks noChangeArrowheads="1"/>
          </p:cNvSpPr>
          <p:nvPr/>
        </p:nvSpPr>
        <p:spPr bwMode="auto">
          <a:xfrm>
            <a:off x="2700338" y="5443538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Сельское хозяйство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38936" name="Rectangle 82"/>
          <p:cNvSpPr>
            <a:spLocks noChangeArrowheads="1"/>
          </p:cNvSpPr>
          <p:nvPr/>
        </p:nvSpPr>
        <p:spPr bwMode="auto">
          <a:xfrm>
            <a:off x="541338" y="538480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000" b="1">
                <a:latin typeface="Calibri" pitchFamily="34" charset="0"/>
                <a:cs typeface="Times New Roman" pitchFamily="18" charset="0"/>
              </a:rPr>
              <a:t>Деревообрабатывающее производство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38940" name="Rectangle 65"/>
          <p:cNvSpPr>
            <a:spLocks noChangeArrowheads="1"/>
          </p:cNvSpPr>
          <p:nvPr/>
        </p:nvSpPr>
        <p:spPr bwMode="auto">
          <a:xfrm>
            <a:off x="6352043" y="1991519"/>
            <a:ext cx="259193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Земельный налог с организации </a:t>
            </a:r>
          </a:p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115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1" name="Rectangle 64"/>
          <p:cNvSpPr>
            <a:spLocks noChangeArrowheads="1"/>
          </p:cNvSpPr>
          <p:nvPr/>
        </p:nvSpPr>
        <p:spPr bwMode="auto">
          <a:xfrm>
            <a:off x="3381375" y="287338"/>
            <a:ext cx="271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Неналоговые доходы 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45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2" name="Rectangle 60"/>
          <p:cNvSpPr>
            <a:spLocks noChangeArrowheads="1"/>
          </p:cNvSpPr>
          <p:nvPr/>
        </p:nvSpPr>
        <p:spPr bwMode="auto">
          <a:xfrm>
            <a:off x="6540501" y="1413668"/>
            <a:ext cx="2132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ЕСХН 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6,0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3" name="Rectangle 57"/>
          <p:cNvSpPr>
            <a:spLocks noChangeArrowheads="1"/>
          </p:cNvSpPr>
          <p:nvPr/>
        </p:nvSpPr>
        <p:spPr bwMode="auto">
          <a:xfrm>
            <a:off x="469900" y="1307305"/>
            <a:ext cx="2614839" cy="44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Налог на доходы физических лиц 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35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4" name="Rectangle 47"/>
          <p:cNvSpPr>
            <a:spLocks noChangeArrowheads="1"/>
          </p:cNvSpPr>
          <p:nvPr/>
        </p:nvSpPr>
        <p:spPr bwMode="auto">
          <a:xfrm>
            <a:off x="401638" y="875544"/>
            <a:ext cx="2879725" cy="2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Налоги, уплачиваемые гражданами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5" name="Line 87"/>
          <p:cNvSpPr>
            <a:spLocks noChangeShapeType="1"/>
          </p:cNvSpPr>
          <p:nvPr/>
        </p:nvSpPr>
        <p:spPr bwMode="auto">
          <a:xfrm>
            <a:off x="107950" y="576263"/>
            <a:ext cx="33829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46" name="Line 88"/>
          <p:cNvSpPr>
            <a:spLocks noChangeShapeType="1"/>
          </p:cNvSpPr>
          <p:nvPr/>
        </p:nvSpPr>
        <p:spPr bwMode="auto">
          <a:xfrm>
            <a:off x="107950" y="6819900"/>
            <a:ext cx="19208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47" name="Line 89"/>
          <p:cNvSpPr>
            <a:spLocks noChangeShapeType="1"/>
          </p:cNvSpPr>
          <p:nvPr/>
        </p:nvSpPr>
        <p:spPr bwMode="auto">
          <a:xfrm>
            <a:off x="107950" y="576263"/>
            <a:ext cx="0" cy="7286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38948" name="Group 316"/>
          <p:cNvGrpSpPr>
            <a:grpSpLocks/>
          </p:cNvGrpSpPr>
          <p:nvPr/>
        </p:nvGrpSpPr>
        <p:grpSpPr bwMode="auto">
          <a:xfrm>
            <a:off x="6480177" y="287338"/>
            <a:ext cx="2528888" cy="968375"/>
            <a:chOff x="4036" y="408"/>
            <a:chExt cx="1593" cy="610"/>
          </a:xfrm>
        </p:grpSpPr>
        <p:sp>
          <p:nvSpPr>
            <p:cNvPr id="38976" name="Rectangle 50"/>
            <p:cNvSpPr>
              <a:spLocks noChangeArrowheads="1"/>
            </p:cNvSpPr>
            <p:nvPr/>
          </p:nvSpPr>
          <p:spPr bwMode="auto">
            <a:xfrm>
              <a:off x="4036" y="627"/>
              <a:ext cx="141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dirty="0">
                <a:latin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latin typeface="Calibri" pitchFamily="34" charset="0"/>
                  <a:cs typeface="Times New Roman" pitchFamily="18" charset="0"/>
                </a:rPr>
                <a:t>Налоги, уплачиваемые организациями</a:t>
              </a:r>
              <a:endParaRPr lang="ru-RU" sz="1200" b="1" dirty="0">
                <a:latin typeface="Calibri" pitchFamily="34" charset="0"/>
              </a:endParaRPr>
            </a:p>
          </p:txBody>
        </p:sp>
        <p:sp>
          <p:nvSpPr>
            <p:cNvPr id="38977" name="Line 90"/>
            <p:cNvSpPr>
              <a:spLocks noChangeShapeType="1"/>
            </p:cNvSpPr>
            <p:nvPr/>
          </p:nvSpPr>
          <p:spPr bwMode="auto">
            <a:xfrm>
              <a:off x="5629" y="408"/>
              <a:ext cx="0" cy="45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38949" name="Line 225"/>
          <p:cNvSpPr>
            <a:spLocks noChangeShapeType="1"/>
          </p:cNvSpPr>
          <p:nvPr/>
        </p:nvSpPr>
        <p:spPr bwMode="auto">
          <a:xfrm>
            <a:off x="3490913" y="574675"/>
            <a:ext cx="2716212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0" name="Line 226"/>
          <p:cNvSpPr>
            <a:spLocks noChangeShapeType="1"/>
          </p:cNvSpPr>
          <p:nvPr/>
        </p:nvSpPr>
        <p:spPr bwMode="auto">
          <a:xfrm>
            <a:off x="107950" y="1304925"/>
            <a:ext cx="0" cy="11541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1" name="Line 230"/>
          <p:cNvSpPr>
            <a:spLocks noChangeShapeType="1"/>
          </p:cNvSpPr>
          <p:nvPr/>
        </p:nvSpPr>
        <p:spPr bwMode="auto">
          <a:xfrm>
            <a:off x="6265863" y="1008837"/>
            <a:ext cx="2728913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2" name="Line 233"/>
          <p:cNvSpPr>
            <a:spLocks noChangeShapeType="1"/>
          </p:cNvSpPr>
          <p:nvPr/>
        </p:nvSpPr>
        <p:spPr bwMode="auto">
          <a:xfrm>
            <a:off x="107950" y="2459038"/>
            <a:ext cx="0" cy="9413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3" name="Line 237"/>
          <p:cNvSpPr>
            <a:spLocks noChangeShapeType="1"/>
          </p:cNvSpPr>
          <p:nvPr/>
        </p:nvSpPr>
        <p:spPr bwMode="auto">
          <a:xfrm>
            <a:off x="8936038" y="2457450"/>
            <a:ext cx="1587" cy="941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4" name="Line 239"/>
          <p:cNvSpPr>
            <a:spLocks noChangeShapeType="1"/>
          </p:cNvSpPr>
          <p:nvPr/>
        </p:nvSpPr>
        <p:spPr bwMode="auto">
          <a:xfrm>
            <a:off x="107950" y="3400425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5" name="Line 243"/>
          <p:cNvSpPr>
            <a:spLocks noChangeShapeType="1"/>
          </p:cNvSpPr>
          <p:nvPr/>
        </p:nvSpPr>
        <p:spPr bwMode="auto">
          <a:xfrm>
            <a:off x="8936038" y="3398838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6" name="Line 245"/>
          <p:cNvSpPr>
            <a:spLocks noChangeShapeType="1"/>
          </p:cNvSpPr>
          <p:nvPr/>
        </p:nvSpPr>
        <p:spPr bwMode="auto">
          <a:xfrm>
            <a:off x="107950" y="3917950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7" name="Line 249"/>
          <p:cNvSpPr>
            <a:spLocks noChangeShapeType="1"/>
          </p:cNvSpPr>
          <p:nvPr/>
        </p:nvSpPr>
        <p:spPr bwMode="auto">
          <a:xfrm>
            <a:off x="8936038" y="3916363"/>
            <a:ext cx="1587" cy="7286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8" name="Line 251"/>
          <p:cNvSpPr>
            <a:spLocks noChangeShapeType="1"/>
          </p:cNvSpPr>
          <p:nvPr/>
        </p:nvSpPr>
        <p:spPr bwMode="auto">
          <a:xfrm>
            <a:off x="469900" y="4359275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9" name="Line 255"/>
          <p:cNvSpPr>
            <a:spLocks noChangeShapeType="1"/>
          </p:cNvSpPr>
          <p:nvPr/>
        </p:nvSpPr>
        <p:spPr bwMode="auto">
          <a:xfrm>
            <a:off x="8720138" y="4357688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0" name="Line 257"/>
          <p:cNvSpPr>
            <a:spLocks noChangeShapeType="1"/>
          </p:cNvSpPr>
          <p:nvPr/>
        </p:nvSpPr>
        <p:spPr bwMode="auto">
          <a:xfrm>
            <a:off x="469900" y="4876800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1" name="Line 261"/>
          <p:cNvSpPr>
            <a:spLocks noChangeShapeType="1"/>
          </p:cNvSpPr>
          <p:nvPr/>
        </p:nvSpPr>
        <p:spPr bwMode="auto">
          <a:xfrm>
            <a:off x="8720138" y="4875213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2" name="Line 263"/>
          <p:cNvSpPr>
            <a:spLocks noChangeShapeType="1"/>
          </p:cNvSpPr>
          <p:nvPr/>
        </p:nvSpPr>
        <p:spPr bwMode="auto">
          <a:xfrm>
            <a:off x="107950" y="5681663"/>
            <a:ext cx="0" cy="1138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3" name="Line 267"/>
          <p:cNvSpPr>
            <a:spLocks noChangeShapeType="1"/>
          </p:cNvSpPr>
          <p:nvPr/>
        </p:nvSpPr>
        <p:spPr bwMode="auto">
          <a:xfrm>
            <a:off x="8936038" y="5681663"/>
            <a:ext cx="0" cy="1138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4" name="Line 269"/>
          <p:cNvSpPr>
            <a:spLocks noChangeShapeType="1"/>
          </p:cNvSpPr>
          <p:nvPr/>
        </p:nvSpPr>
        <p:spPr bwMode="auto">
          <a:xfrm>
            <a:off x="2028825" y="6819900"/>
            <a:ext cx="14620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5" name="Line 271"/>
          <p:cNvSpPr>
            <a:spLocks noChangeShapeType="1"/>
          </p:cNvSpPr>
          <p:nvPr/>
        </p:nvSpPr>
        <p:spPr bwMode="auto">
          <a:xfrm>
            <a:off x="3490913" y="6819900"/>
            <a:ext cx="27162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6" name="Line 273"/>
          <p:cNvSpPr>
            <a:spLocks noChangeShapeType="1"/>
          </p:cNvSpPr>
          <p:nvPr/>
        </p:nvSpPr>
        <p:spPr bwMode="auto">
          <a:xfrm>
            <a:off x="6207125" y="6819900"/>
            <a:ext cx="1365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7" name="Line 275"/>
          <p:cNvSpPr>
            <a:spLocks noChangeShapeType="1"/>
          </p:cNvSpPr>
          <p:nvPr/>
        </p:nvSpPr>
        <p:spPr bwMode="auto">
          <a:xfrm>
            <a:off x="7572375" y="6819900"/>
            <a:ext cx="13636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8" name="Скругленный прямоугольник 18"/>
          <p:cNvSpPr>
            <a:spLocks noChangeArrowheads="1"/>
          </p:cNvSpPr>
          <p:nvPr/>
        </p:nvSpPr>
        <p:spPr bwMode="auto">
          <a:xfrm>
            <a:off x="1258888" y="5949950"/>
            <a:ext cx="6626225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8" name="Правая фигурная скобка 7"/>
          <p:cNvSpPr>
            <a:spLocks/>
          </p:cNvSpPr>
          <p:nvPr/>
        </p:nvSpPr>
        <p:spPr bwMode="auto">
          <a:xfrm rot="5400000">
            <a:off x="4391819" y="1593056"/>
            <a:ext cx="287338" cy="8569325"/>
          </a:xfrm>
          <a:prstGeom prst="rightBrace">
            <a:avLst>
              <a:gd name="adj1" fmla="val 31066"/>
              <a:gd name="adj2" fmla="val 49343"/>
            </a:avLst>
          </a:prstGeom>
          <a:noFill/>
          <a:ln w="25400" algn="ctr">
            <a:solidFill>
              <a:srgbClr val="003300"/>
            </a:solidFill>
            <a:round/>
            <a:headEnd/>
            <a:tailEnd/>
          </a:ln>
          <a:effectLst>
            <a:outerShdw dist="101600" dir="2700000" algn="tl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8970" name="Picture 335" descr="Безимени-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58888" y="6021388"/>
            <a:ext cx="328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336" descr="Безимени-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6021388"/>
            <a:ext cx="328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72" name="Диаграмма 2"/>
          <p:cNvGraphicFramePr>
            <a:graphicFrameLocks/>
          </p:cNvGraphicFramePr>
          <p:nvPr/>
        </p:nvGraphicFramePr>
        <p:xfrm>
          <a:off x="2697163" y="669925"/>
          <a:ext cx="4013200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r:id="rId13" imgW="4017612" imgH="3139712" progId="Excel.Chart.8">
                  <p:embed/>
                </p:oleObj>
              </mc:Choice>
              <mc:Fallback>
                <p:oleObj r:id="rId13" imgW="4017612" imgH="313971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669925"/>
                        <a:ext cx="4013200" cy="314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73" name="Picture 319" descr="Безимени-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1650" y="525463"/>
            <a:ext cx="3079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74" name="Rectangle 54"/>
          <p:cNvSpPr>
            <a:spLocks noChangeArrowheads="1"/>
          </p:cNvSpPr>
          <p:nvPr/>
        </p:nvSpPr>
        <p:spPr bwMode="auto">
          <a:xfrm>
            <a:off x="3852863" y="1690688"/>
            <a:ext cx="165576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0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Calibri" pitchFamily="34" charset="0"/>
                <a:cs typeface="Times New Roman" pitchFamily="18" charset="0"/>
              </a:rPr>
              <a:t>Налоговые и неналоговые доходы бюджета </a:t>
            </a:r>
            <a:r>
              <a:rPr lang="ru-RU" sz="1000" b="1" dirty="0" smtClean="0">
                <a:latin typeface="Calibri" pitchFamily="34" charset="0"/>
                <a:cs typeface="Times New Roman" pitchFamily="18" charset="0"/>
              </a:rPr>
              <a:t>сельского поселения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000" b="1" dirty="0" smtClean="0">
                <a:latin typeface="Calibri" pitchFamily="34" charset="0"/>
                <a:cs typeface="Times New Roman" pitchFamily="18" charset="0"/>
              </a:rPr>
              <a:t>776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8975" name="TextBox 3"/>
          <p:cNvSpPr txBox="1">
            <a:spLocks noChangeArrowheads="1"/>
          </p:cNvSpPr>
          <p:nvPr/>
        </p:nvSpPr>
        <p:spPr bwMode="auto">
          <a:xfrm>
            <a:off x="8021638" y="106363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тыс. руб.</a:t>
            </a:r>
          </a:p>
        </p:txBody>
      </p:sp>
      <p:pic>
        <p:nvPicPr>
          <p:cNvPr id="67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179" y="2285661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180" y="1780836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323528" y="2276872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Земельный налог с физических лиц</a:t>
            </a:r>
          </a:p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480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323528" y="1833107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Налог на имущество физических лиц</a:t>
            </a:r>
          </a:p>
          <a:p>
            <a:pPr algn="ctr"/>
            <a:r>
              <a:rPr lang="ru-RU" sz="1200" b="1" dirty="0" smtClean="0">
                <a:latin typeface="Calibri" pitchFamily="34" charset="0"/>
              </a:rPr>
              <a:t>95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"/>
          <p:cNvSpPr>
            <a:spLocks noChangeArrowheads="1"/>
          </p:cNvSpPr>
          <p:nvPr/>
        </p:nvSpPr>
        <p:spPr bwMode="auto">
          <a:xfrm>
            <a:off x="938213" y="404813"/>
            <a:ext cx="72850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СТРУКТУРА РАСХОДОВ  БЮДЖЕТА </a:t>
            </a:r>
            <a:r>
              <a:rPr lang="ru-RU" sz="2400" b="1" dirty="0" smtClean="0"/>
              <a:t>СЕЛЬСКОГО ПОСЕЛЕНИЯ </a:t>
            </a:r>
            <a:r>
              <a:rPr lang="ru-RU" sz="2400" b="1" dirty="0"/>
              <a:t>НА </a:t>
            </a:r>
            <a:r>
              <a:rPr lang="ru-RU" sz="2400" b="1" dirty="0" smtClean="0"/>
              <a:t>2021 </a:t>
            </a:r>
            <a:r>
              <a:rPr lang="ru-RU" sz="2400" b="1" dirty="0"/>
              <a:t>ГОД</a:t>
            </a:r>
          </a:p>
        </p:txBody>
      </p:sp>
      <p:graphicFrame>
        <p:nvGraphicFramePr>
          <p:cNvPr id="15876" name="Group 5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75134"/>
              </p:ext>
            </p:extLst>
          </p:nvPr>
        </p:nvGraphicFramePr>
        <p:xfrm>
          <a:off x="5219700" y="1628775"/>
          <a:ext cx="3672780" cy="2418082"/>
        </p:xfrm>
        <a:graphic>
          <a:graphicData uri="http://schemas.openxmlformats.org/drawingml/2006/table">
            <a:tbl>
              <a:tblPr/>
              <a:tblGrid>
                <a:gridCol w="2898775"/>
                <a:gridCol w="774005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Наименование расхода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Сумма  (тыс. рублей)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Всего расходов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3487,8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428,8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52480"/>
              </p:ext>
            </p:extLst>
          </p:nvPr>
        </p:nvGraphicFramePr>
        <p:xfrm>
          <a:off x="0" y="1700213"/>
          <a:ext cx="521970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F8CD25-C0ED-4D52-B751-C02BE45432AA}" type="slidenum">
              <a:rPr lang="ru-RU" sz="1400">
                <a:latin typeface="Times New Roman" pitchFamily="18" charset="0"/>
              </a:rPr>
              <a:pPr algn="r"/>
              <a:t>12</a:t>
            </a:fld>
            <a:endParaRPr lang="ru-RU" sz="140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229600" cy="393700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accent2"/>
                </a:solidFill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31776" y="1052736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0469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1506928"/>
              </p:ext>
            </p:extLst>
          </p:nvPr>
        </p:nvGraphicFramePr>
        <p:xfrm>
          <a:off x="126206" y="1844824"/>
          <a:ext cx="8799513" cy="3254004"/>
        </p:xfrm>
        <a:graphic>
          <a:graphicData uri="http://schemas.openxmlformats.org/drawingml/2006/table">
            <a:tbl>
              <a:tblPr/>
              <a:tblGrid>
                <a:gridCol w="7800975"/>
                <a:gridCol w="998538"/>
              </a:tblGrid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Муниципальная программа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199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«Развитие муниципальной службы в сельском поселении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Арслановский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сельсовет  муниципального района Кигинский  район Республики Башкортостан» 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2820,8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 Благоустройство территории сельского поселения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Арслановский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сельсовет» 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 Обеспечение первичных мер пожарной безопасности на территории сельского поселения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Арслановский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сельсовет»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 Профилактика терроризма и экстремизма в сельском поселении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Арслановский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сельсовет»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кругленный прямоугольник 18"/>
          <p:cNvSpPr>
            <a:spLocks noChangeArrowheads="1"/>
          </p:cNvSpPr>
          <p:nvPr/>
        </p:nvSpPr>
        <p:spPr bwMode="auto">
          <a:xfrm>
            <a:off x="4284663" y="3213100"/>
            <a:ext cx="4679950" cy="3240088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06463" y="446088"/>
            <a:ext cx="762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Расходы бюджета на содержание органов местного самоуправления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684213" y="1539875"/>
            <a:ext cx="8087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Динамика расходов на содержание органов местного самоуправления </a:t>
            </a:r>
            <a:r>
              <a:rPr lang="ru-RU" sz="1400" b="1" dirty="0" smtClean="0"/>
              <a:t>2021-2023годов</a:t>
            </a:r>
            <a:endParaRPr lang="ru-RU" sz="1400" b="1" dirty="0"/>
          </a:p>
        </p:txBody>
      </p:sp>
      <p:graphicFrame>
        <p:nvGraphicFramePr>
          <p:cNvPr id="1782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01935"/>
              </p:ext>
            </p:extLst>
          </p:nvPr>
        </p:nvGraphicFramePr>
        <p:xfrm>
          <a:off x="395288" y="1989138"/>
          <a:ext cx="8353425" cy="549276"/>
        </p:xfrm>
        <a:graphic>
          <a:graphicData uri="http://schemas.openxmlformats.org/drawingml/2006/table">
            <a:tbl>
              <a:tblPr/>
              <a:tblGrid>
                <a:gridCol w="5081587"/>
                <a:gridCol w="1042988"/>
                <a:gridCol w="1168400"/>
                <a:gridCol w="1060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2021год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2022год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Расходы на содержание органов местного самоуправления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2539,1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2474,3</a:t>
                      </a: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2319,1</a:t>
                      </a: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9173" name="Rectangle 69"/>
          <p:cNvSpPr>
            <a:spLocks noChangeArrowheads="1"/>
          </p:cNvSpPr>
          <p:nvPr/>
        </p:nvSpPr>
        <p:spPr bwMode="auto">
          <a:xfrm>
            <a:off x="4356100" y="3357563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Общая численность работников в органах местного самоуправления составляет </a:t>
            </a:r>
            <a:r>
              <a:rPr lang="ru-RU" dirty="0" smtClean="0"/>
              <a:t>5,5  </a:t>
            </a:r>
            <a:r>
              <a:rPr lang="ru-RU" dirty="0"/>
              <a:t>человек, в том числе муниципальных служащих </a:t>
            </a:r>
            <a:r>
              <a:rPr lang="ru-RU" dirty="0" smtClean="0"/>
              <a:t>4.</a:t>
            </a:r>
            <a:r>
              <a:rPr lang="ru-RU" dirty="0"/>
              <a:t>		</a:t>
            </a:r>
          </a:p>
          <a:p>
            <a:pPr algn="ctr"/>
            <a:r>
              <a:rPr lang="ru-RU" dirty="0"/>
              <a:t>Расходы из  бюджета </a:t>
            </a:r>
            <a:r>
              <a:rPr lang="ru-RU" dirty="0" smtClean="0"/>
              <a:t>сельского поселения на </a:t>
            </a:r>
            <a:r>
              <a:rPr lang="ru-RU" dirty="0"/>
              <a:t>содержание органов местного самоуправления в расчете на одного жителя района в </a:t>
            </a:r>
            <a:r>
              <a:rPr lang="ru-RU" dirty="0" smtClean="0"/>
              <a:t>2021 </a:t>
            </a:r>
            <a:r>
              <a:rPr lang="ru-RU" dirty="0"/>
              <a:t>году составят примерно </a:t>
            </a:r>
            <a:r>
              <a:rPr lang="ru-RU" dirty="0" smtClean="0"/>
              <a:t>1,4тыс</a:t>
            </a:r>
            <a:r>
              <a:rPr lang="ru-RU" dirty="0"/>
              <a:t>. рублей.</a:t>
            </a:r>
          </a:p>
        </p:txBody>
      </p:sp>
      <p:pic>
        <p:nvPicPr>
          <p:cNvPr id="8" name="Picture 2" descr="C:\Users\Администратор\Desktop\fron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93046"/>
            <a:ext cx="3840261" cy="28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кругленный прямоугольник 18"/>
          <p:cNvSpPr>
            <a:spLocks noChangeArrowheads="1"/>
          </p:cNvSpPr>
          <p:nvPr/>
        </p:nvSpPr>
        <p:spPr bwMode="auto">
          <a:xfrm>
            <a:off x="611188" y="1196975"/>
            <a:ext cx="7993062" cy="18716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28674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5661025"/>
            <a:ext cx="7920037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28675" name="Shape"/>
          <p:cNvSpPr>
            <a:spLocks noChangeArrowheads="1"/>
          </p:cNvSpPr>
          <p:nvPr/>
        </p:nvSpPr>
        <p:spPr bwMode="auto">
          <a:xfrm>
            <a:off x="788988" y="622300"/>
            <a:ext cx="76565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8676" name="Shape"/>
          <p:cNvSpPr>
            <a:spLocks noChangeArrowheads="1"/>
          </p:cNvSpPr>
          <p:nvPr/>
        </p:nvSpPr>
        <p:spPr bwMode="auto">
          <a:xfrm>
            <a:off x="925683" y="1196975"/>
            <a:ext cx="76660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sz="1600" b="1" dirty="0"/>
              <a:t>«Бюджет для граждан» </a:t>
            </a:r>
            <a:r>
              <a:rPr lang="ru-RU" sz="1600" dirty="0"/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600" dirty="0" smtClean="0"/>
              <a:t>сельского поселения </a:t>
            </a:r>
            <a:r>
              <a:rPr lang="ru-RU" sz="1600" dirty="0" err="1" smtClean="0"/>
              <a:t>Арслановский</a:t>
            </a:r>
            <a:r>
              <a:rPr lang="ru-RU" sz="1600" dirty="0" smtClean="0"/>
              <a:t> сельсовет муниципального </a:t>
            </a:r>
            <a:r>
              <a:rPr lang="ru-RU" sz="1600" dirty="0"/>
              <a:t>района в формате, доступном для широкого круга пользователей. В представленной информации отражены положения </a:t>
            </a:r>
            <a:r>
              <a:rPr lang="ru-RU" sz="1600" dirty="0" smtClean="0"/>
              <a:t>   </a:t>
            </a:r>
            <a:r>
              <a:rPr lang="ru-RU" sz="1600" dirty="0"/>
              <a:t>бюджета </a:t>
            </a:r>
            <a:r>
              <a:rPr lang="ru-RU" sz="1600" dirty="0" smtClean="0"/>
              <a:t>сельского поселения на </a:t>
            </a:r>
            <a:r>
              <a:rPr lang="ru-RU" sz="1600" dirty="0"/>
              <a:t>предстоящие три года: </a:t>
            </a:r>
            <a:r>
              <a:rPr lang="ru-RU" sz="1600" dirty="0" smtClean="0"/>
              <a:t>2021 </a:t>
            </a:r>
            <a:r>
              <a:rPr lang="ru-RU" sz="1600" dirty="0"/>
              <a:t>год и </a:t>
            </a:r>
            <a:r>
              <a:rPr lang="ru-RU" sz="1600" dirty="0" smtClean="0"/>
              <a:t>20</a:t>
            </a:r>
            <a:r>
              <a:rPr lang="en-US" sz="1600" dirty="0" smtClean="0"/>
              <a:t>2</a:t>
            </a:r>
            <a:r>
              <a:rPr lang="ru-RU" sz="1600" dirty="0" smtClean="0"/>
              <a:t>2-2023 </a:t>
            </a:r>
            <a:r>
              <a:rPr lang="ru-RU" sz="1600" dirty="0"/>
              <a:t>годы. </a:t>
            </a:r>
          </a:p>
        </p:txBody>
      </p:sp>
      <p:sp>
        <p:nvSpPr>
          <p:cNvPr id="28677" name="Shape"/>
          <p:cNvSpPr>
            <a:spLocks noChangeArrowheads="1"/>
          </p:cNvSpPr>
          <p:nvPr/>
        </p:nvSpPr>
        <p:spPr bwMode="auto">
          <a:xfrm>
            <a:off x="835025" y="575151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/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28678" name="Picture 10" descr="Безимени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79200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кругленный прямоугольник 18"/>
          <p:cNvSpPr>
            <a:spLocks noChangeArrowheads="1"/>
          </p:cNvSpPr>
          <p:nvPr/>
        </p:nvSpPr>
        <p:spPr bwMode="auto">
          <a:xfrm>
            <a:off x="3203575" y="3789363"/>
            <a:ext cx="5616575" cy="2879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pic>
        <p:nvPicPr>
          <p:cNvPr id="29698" name="Picture 20" descr="Безимени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8064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hape"/>
          <p:cNvSpPr>
            <a:spLocks noChangeArrowheads="1"/>
          </p:cNvSpPr>
          <p:nvPr/>
        </p:nvSpPr>
        <p:spPr bwMode="auto">
          <a:xfrm>
            <a:off x="1979613" y="620713"/>
            <a:ext cx="56880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>
                <a:latin typeface="Adobe Fangsong Std R"/>
              </a:rPr>
              <a:t>ЧТО ТАКОЕ БЮДЖЕТ</a:t>
            </a:r>
            <a:r>
              <a:rPr lang="ru-RU" sz="2400" b="1"/>
              <a:t> ?</a:t>
            </a:r>
          </a:p>
        </p:txBody>
      </p:sp>
      <p:sp>
        <p:nvSpPr>
          <p:cNvPr id="29700" name="Shape"/>
          <p:cNvSpPr>
            <a:spLocks noChangeArrowheads="1"/>
          </p:cNvSpPr>
          <p:nvPr/>
        </p:nvSpPr>
        <p:spPr bwMode="auto">
          <a:xfrm>
            <a:off x="3295650" y="3822700"/>
            <a:ext cx="5516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2163"/>
              </a:lnSpc>
            </a:pPr>
            <a:r>
              <a:rPr lang="ru-RU" sz="1700">
                <a:latin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</a:t>
            </a:r>
          </a:p>
          <a:p>
            <a:pPr marL="12700" algn="ctr">
              <a:lnSpc>
                <a:spcPts val="2163"/>
              </a:lnSpc>
              <a:spcAft>
                <a:spcPts val="425"/>
              </a:spcAft>
            </a:pPr>
            <a:r>
              <a:rPr lang="ru-RU" sz="1700">
                <a:latin typeface="Times New Roman" pitchFamily="18" charset="0"/>
              </a:rPr>
              <a:t>Превышение доходов над расходами образует профицит. При профицитном бюджете снижается долг и (или) растут остатки.</a:t>
            </a:r>
          </a:p>
          <a:p>
            <a:pPr marL="12700" algn="ctr">
              <a:lnSpc>
                <a:spcPts val="2163"/>
              </a:lnSpc>
            </a:pPr>
            <a:r>
              <a:rPr lang="ru-RU" sz="1700">
                <a:latin typeface="Times New Roman" pitchFamily="18" charset="0"/>
              </a:rPr>
              <a:t>Сбалансированность бюджета по доходам и расходам -основополагающее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29701" name="Shape"/>
          <p:cNvSpPr>
            <a:spLocks noChangeArrowheads="1"/>
          </p:cNvSpPr>
          <p:nvPr/>
        </p:nvSpPr>
        <p:spPr bwMode="auto">
          <a:xfrm>
            <a:off x="6588125" y="1552575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425"/>
              </a:spcAft>
            </a:pPr>
            <a:r>
              <a:rPr lang="ru-RU" sz="1400" b="1"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611188" y="2074863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</a:pPr>
            <a:r>
              <a:rPr lang="ru-RU" sz="1000" b="1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3683000" y="2327275"/>
            <a:ext cx="2041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</a:pPr>
            <a:r>
              <a:rPr lang="ru-RU" sz="1600" b="1"/>
              <a:t>поступающие в бюджет денежные средства</a:t>
            </a: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6516688" y="2327275"/>
            <a:ext cx="2016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  <a:spcBef>
                <a:spcPts val="1888"/>
              </a:spcBef>
            </a:pPr>
            <a:r>
              <a:rPr lang="ru-RU" sz="1600" b="1"/>
              <a:t>выплачиваемые из бюджета денежные средства</a:t>
            </a:r>
          </a:p>
        </p:txBody>
      </p:sp>
      <p:sp>
        <p:nvSpPr>
          <p:cNvPr id="29705" name="Rectangle 17"/>
          <p:cNvSpPr>
            <a:spLocks noChangeArrowheads="1"/>
          </p:cNvSpPr>
          <p:nvPr/>
        </p:nvSpPr>
        <p:spPr bwMode="auto">
          <a:xfrm>
            <a:off x="3711575" y="1481138"/>
            <a:ext cx="20129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38"/>
              </a:lnSpc>
              <a:spcAft>
                <a:spcPts val="1050"/>
              </a:spcAft>
            </a:pPr>
            <a:r>
              <a:rPr lang="ru-RU" sz="1400" b="1"/>
              <a:t>ДОХОДЫ БЮДЖЕТА</a:t>
            </a:r>
          </a:p>
        </p:txBody>
      </p:sp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1116013" y="14779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БЮДЖЕТ</a:t>
            </a:r>
          </a:p>
        </p:txBody>
      </p:sp>
      <p:pic>
        <p:nvPicPr>
          <p:cNvPr id="29707" name="Picture 22" descr="Без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3716338"/>
            <a:ext cx="26701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кругленный прямоугольник 18"/>
          <p:cNvSpPr>
            <a:spLocks noChangeArrowheads="1"/>
          </p:cNvSpPr>
          <p:nvPr/>
        </p:nvSpPr>
        <p:spPr bwMode="auto">
          <a:xfrm>
            <a:off x="6516688" y="549275"/>
            <a:ext cx="1871662" cy="18716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072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sz="1600" b="1">
                <a:latin typeface="Constantia" pitchFamily="18" charset="0"/>
              </a:rPr>
              <a:t>ДОХОДАМИ БЮДЖЕТА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358155">
            <a:off x="798513" y="2168525"/>
            <a:ext cx="223837" cy="809625"/>
          </a:xfrm>
          <a:prstGeom prst="downArrow">
            <a:avLst>
              <a:gd name="adj1" fmla="val 50000"/>
              <a:gd name="adj2" fmla="val 50036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 rot="-2450573">
            <a:off x="2570163" y="2011363"/>
            <a:ext cx="223837" cy="100647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 rot="-491820">
            <a:off x="1697038" y="2273300"/>
            <a:ext cx="223837" cy="650875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29972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НАЛОГИ</a:t>
            </a:r>
            <a:r>
              <a:rPr lang="ru-RU" sz="1200" dirty="0">
                <a:latin typeface="+mn-lt"/>
                <a:cs typeface="+mn-cs"/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latin typeface="+mn-lt"/>
                <a:cs typeface="+mn-cs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29972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НЕНАЛОГОВЫЕ ДОХОДЫ </a:t>
            </a:r>
            <a:r>
              <a:rPr lang="ru-RU" sz="1050" dirty="0">
                <a:latin typeface="+mn-lt"/>
                <a:cs typeface="+mn-cs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2844800" y="29972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БЕЗВОЗМЕЗД-НЫЕ ПОСТУПЛЕ-НИЯ </a:t>
            </a:r>
            <a:r>
              <a:rPr lang="ru-RU" sz="1200" dirty="0">
                <a:latin typeface="+mn-lt"/>
                <a:cs typeface="+mn-cs"/>
              </a:rPr>
              <a:t>– средства, которые поступают в бюджет безвозмездно </a:t>
            </a:r>
            <a:r>
              <a:rPr lang="ru-RU" sz="1000" dirty="0">
                <a:latin typeface="+mn-lt"/>
                <a:cs typeface="+mn-cs"/>
              </a:rPr>
              <a:t>(денежные средства, поступающие из вышестоящего бюджета (например, дотация из </a:t>
            </a:r>
            <a:r>
              <a:rPr lang="ru-RU" sz="1000" dirty="0" smtClean="0">
                <a:latin typeface="+mn-lt"/>
                <a:cs typeface="+mn-cs"/>
              </a:rPr>
              <a:t>бюджета</a:t>
            </a:r>
            <a:r>
              <a:rPr lang="ru-RU" sz="1000" dirty="0">
                <a:latin typeface="+mn-lt"/>
                <a:cs typeface="+mn-cs"/>
              </a:rPr>
              <a:t>), а также безвозмездные перечисления от физических и юридических лиц) </a:t>
            </a:r>
          </a:p>
        </p:txBody>
      </p:sp>
      <p:sp>
        <p:nvSpPr>
          <p:cNvPr id="30729" name="Прямоугольник 24"/>
          <p:cNvSpPr>
            <a:spLocks noChangeArrowheads="1"/>
          </p:cNvSpPr>
          <p:nvPr/>
        </p:nvSpPr>
        <p:spPr bwMode="auto">
          <a:xfrm>
            <a:off x="6443663" y="620713"/>
            <a:ext cx="20161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30730" name="Рисунок 25" descr="чиновни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Прямоугольник 26"/>
          <p:cNvSpPr>
            <a:spLocks noChangeArrowheads="1"/>
          </p:cNvSpPr>
          <p:nvPr/>
        </p:nvSpPr>
        <p:spPr bwMode="auto">
          <a:xfrm>
            <a:off x="7596188" y="47371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>
                <a:latin typeface="Constantia" pitchFamily="18" charset="0"/>
              </a:rPr>
              <a:t>на общегосударственные вопросы</a:t>
            </a:r>
            <a:r>
              <a:rPr lang="ru-RU" sz="1000" b="1">
                <a:latin typeface="Constantia" pitchFamily="18" charset="0"/>
              </a:rPr>
              <a:t> </a:t>
            </a:r>
          </a:p>
        </p:txBody>
      </p:sp>
      <p:sp>
        <p:nvSpPr>
          <p:cNvPr id="30732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культуру, киноматографию</a:t>
            </a:r>
          </a:p>
        </p:txBody>
      </p:sp>
      <p:pic>
        <p:nvPicPr>
          <p:cNvPr id="30733" name="Рисунок 30" descr="культура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Прямоугольник 31"/>
          <p:cNvSpPr>
            <a:spLocks noChangeArrowheads="1"/>
          </p:cNvSpPr>
          <p:nvPr/>
        </p:nvSpPr>
        <p:spPr bwMode="auto">
          <a:xfrm>
            <a:off x="4500563" y="447198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30735" name="Рисунок 32" descr="жкх 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Рисунок 34" descr="школа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789363"/>
            <a:ext cx="7921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Прямоугольник 35"/>
          <p:cNvSpPr>
            <a:spLocks noChangeArrowheads="1"/>
          </p:cNvSpPr>
          <p:nvPr/>
        </p:nvSpPr>
        <p:spPr bwMode="auto">
          <a:xfrm>
            <a:off x="7885113" y="3311525"/>
            <a:ext cx="1150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30738" name="Рисунок 36" descr="дороги 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300663"/>
            <a:ext cx="647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Рисунок 37" descr="сельское хозяйство 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013325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Прямоугольник 38"/>
          <p:cNvSpPr>
            <a:spLocks noChangeArrowheads="1"/>
          </p:cNvSpPr>
          <p:nvPr/>
        </p:nvSpPr>
        <p:spPr bwMode="auto">
          <a:xfrm>
            <a:off x="4859338" y="6021388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30741" name="Рисунок 39" descr="библиотекарь 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Прямоугольник 40"/>
          <p:cNvSpPr>
            <a:spLocks noChangeArrowheads="1"/>
          </p:cNvSpPr>
          <p:nvPr/>
        </p:nvSpPr>
        <p:spPr bwMode="auto">
          <a:xfrm>
            <a:off x="6732588" y="4535488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b="1">
              <a:latin typeface="Constantia" pitchFamily="18" charset="0"/>
            </a:endParaRPr>
          </a:p>
        </p:txBody>
      </p:sp>
      <p:sp>
        <p:nvSpPr>
          <p:cNvPr id="30743" name="Прямоугольник 42"/>
          <p:cNvSpPr>
            <a:spLocks noChangeArrowheads="1"/>
          </p:cNvSpPr>
          <p:nvPr/>
        </p:nvSpPr>
        <p:spPr bwMode="auto">
          <a:xfrm>
            <a:off x="6227763" y="486886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</a:t>
            </a:r>
            <a:endParaRPr lang="en-US" sz="1000" b="1">
              <a:latin typeface="Constantia" pitchFamily="18" charset="0"/>
            </a:endParaRPr>
          </a:p>
          <a:p>
            <a:pPr algn="ctr"/>
            <a:r>
              <a:rPr lang="ru-RU" sz="1000" b="1">
                <a:latin typeface="Constantia" pitchFamily="18" charset="0"/>
              </a:rPr>
              <a:t>физическую культуру и спорт</a:t>
            </a:r>
          </a:p>
        </p:txBody>
      </p:sp>
      <p:pic>
        <p:nvPicPr>
          <p:cNvPr id="30744" name="Рисунок 43" descr="деньги 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53736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Прямоугольник 44"/>
          <p:cNvSpPr>
            <a:spLocks noChangeArrowheads="1"/>
          </p:cNvSpPr>
          <p:nvPr/>
        </p:nvSpPr>
        <p:spPr bwMode="auto">
          <a:xfrm>
            <a:off x="7524750" y="6110288"/>
            <a:ext cx="1619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Constantia" pitchFamily="18" charset="0"/>
              </a:rPr>
              <a:t>на предоставление межбюджетных трансфертов общего характера </a:t>
            </a:r>
            <a:r>
              <a:rPr lang="ru-RU" sz="800" b="1" dirty="0" smtClean="0">
                <a:latin typeface="Constantia" pitchFamily="18" charset="0"/>
              </a:rPr>
              <a:t> </a:t>
            </a:r>
            <a:endParaRPr lang="ru-RU" sz="800" b="1" dirty="0">
              <a:latin typeface="Constantia" pitchFamily="18" charset="0"/>
            </a:endParaRPr>
          </a:p>
        </p:txBody>
      </p:sp>
      <p:pic>
        <p:nvPicPr>
          <p:cNvPr id="30746" name="Рисунок 45" descr="спорт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39338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Rectangle 34"/>
          <p:cNvSpPr>
            <a:spLocks noChangeArrowheads="1"/>
          </p:cNvSpPr>
          <p:nvPr/>
        </p:nvSpPr>
        <p:spPr bwMode="auto">
          <a:xfrm>
            <a:off x="1908175" y="4048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Основные понятия</a:t>
            </a:r>
          </a:p>
        </p:txBody>
      </p:sp>
      <p:pic>
        <p:nvPicPr>
          <p:cNvPr id="30748" name="Picture 37" descr="Безимени-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1550" y="765175"/>
            <a:ext cx="18621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5949950"/>
            <a:ext cx="8642350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6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5013325"/>
            <a:ext cx="8642350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7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3860800"/>
            <a:ext cx="8642350" cy="10080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8" name="Скругленный прямоугольник 18"/>
          <p:cNvSpPr>
            <a:spLocks noChangeArrowheads="1"/>
          </p:cNvSpPr>
          <p:nvPr/>
        </p:nvSpPr>
        <p:spPr bwMode="auto">
          <a:xfrm>
            <a:off x="5867400" y="2420938"/>
            <a:ext cx="3025775" cy="1295400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9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2420938"/>
            <a:ext cx="3025775" cy="1295400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0" name="Скругленный прямоугольник 18"/>
          <p:cNvSpPr>
            <a:spLocks noChangeArrowheads="1"/>
          </p:cNvSpPr>
          <p:nvPr/>
        </p:nvSpPr>
        <p:spPr bwMode="auto">
          <a:xfrm>
            <a:off x="5867400" y="1268413"/>
            <a:ext cx="3025775" cy="720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1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1268413"/>
            <a:ext cx="3025775" cy="720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2" name="Прямоугольник 2"/>
          <p:cNvSpPr>
            <a:spLocks noChangeArrowheads="1"/>
          </p:cNvSpPr>
          <p:nvPr/>
        </p:nvSpPr>
        <p:spPr bwMode="auto">
          <a:xfrm>
            <a:off x="179388" y="1268413"/>
            <a:ext cx="31686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endParaRPr lang="ru-RU" sz="1600" b="1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5963" y="1268413"/>
            <a:ext cx="3168650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НАКОПЛЕНИЯ</a:t>
            </a:r>
            <a:endParaRPr lang="ru-RU" sz="2000" b="1" dirty="0">
              <a:latin typeface="+mn-lt"/>
              <a:cs typeface="+mn-cs"/>
            </a:endParaRPr>
          </a:p>
        </p:txBody>
      </p:sp>
      <p:pic>
        <p:nvPicPr>
          <p:cNvPr id="7" name="Рисунок 6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024" y="1291297"/>
            <a:ext cx="2650364" cy="231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5" name="TextBox 7"/>
          <p:cNvSpPr txBox="1">
            <a:spLocks noChangeArrowheads="1"/>
          </p:cNvSpPr>
          <p:nvPr/>
        </p:nvSpPr>
        <p:spPr bwMode="auto">
          <a:xfrm>
            <a:off x="322263" y="3860800"/>
            <a:ext cx="8497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Проект бюджета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sz="2000" dirty="0">
                <a:latin typeface="Constantia" pitchFamily="18" charset="0"/>
              </a:rPr>
              <a:t>(например, на </a:t>
            </a:r>
            <a:r>
              <a:rPr lang="ru-RU" sz="2000" dirty="0" smtClean="0">
                <a:latin typeface="Constantia" pitchFamily="18" charset="0"/>
              </a:rPr>
              <a:t>2021год </a:t>
            </a:r>
            <a:r>
              <a:rPr lang="ru-RU" sz="2000" dirty="0">
                <a:latin typeface="Constantia" pitchFamily="18" charset="0"/>
              </a:rPr>
              <a:t>и на плановый период </a:t>
            </a:r>
            <a:r>
              <a:rPr lang="ru-RU" sz="2000" dirty="0" smtClean="0">
                <a:latin typeface="Constantia" pitchFamily="18" charset="0"/>
              </a:rPr>
              <a:t>2022-2023 </a:t>
            </a:r>
            <a:r>
              <a:rPr lang="ru-RU" sz="2000" dirty="0">
                <a:latin typeface="Constantia" pitchFamily="18" charset="0"/>
              </a:rPr>
              <a:t>годов)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– год, на который составляется проект бюджета </a:t>
            </a:r>
            <a:r>
              <a:rPr lang="ru-RU" sz="2000" dirty="0">
                <a:latin typeface="Constantia" pitchFamily="18" charset="0"/>
              </a:rPr>
              <a:t>(например, </a:t>
            </a:r>
            <a:r>
              <a:rPr lang="ru-RU" sz="2000" dirty="0" smtClean="0">
                <a:latin typeface="Constantia" pitchFamily="18" charset="0"/>
              </a:rPr>
              <a:t>2021год</a:t>
            </a:r>
            <a:r>
              <a:rPr lang="ru-RU" sz="2000" dirty="0">
                <a:latin typeface="Constantia" pitchFamily="18" charset="0"/>
              </a:rPr>
              <a:t>)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Плановый период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– два года, следующих за очередным финансовым годом </a:t>
            </a:r>
            <a:r>
              <a:rPr lang="ru-RU" sz="2000" dirty="0">
                <a:latin typeface="Constantia" pitchFamily="18" charset="0"/>
              </a:rPr>
              <a:t>(например, </a:t>
            </a:r>
            <a:r>
              <a:rPr lang="ru-RU" sz="2000" dirty="0" smtClean="0">
                <a:latin typeface="Constantia" pitchFamily="18" charset="0"/>
              </a:rPr>
              <a:t>2022 и 2023 годы)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31756" name="Rectangle 7"/>
          <p:cNvSpPr>
            <a:spLocks noChangeArrowheads="1"/>
          </p:cNvSpPr>
          <p:nvPr/>
        </p:nvSpPr>
        <p:spPr bwMode="auto">
          <a:xfrm>
            <a:off x="1908175" y="4048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Основные понятия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24555"/>
              </p:ext>
            </p:extLst>
          </p:nvPr>
        </p:nvGraphicFramePr>
        <p:xfrm>
          <a:off x="971550" y="1773238"/>
          <a:ext cx="7853363" cy="4889501"/>
        </p:xfrm>
        <a:graphic>
          <a:graphicData uri="http://schemas.openxmlformats.org/drawingml/2006/table">
            <a:tbl>
              <a:tblPr/>
              <a:tblGrid>
                <a:gridCol w="1841500"/>
                <a:gridCol w="6011863"/>
              </a:tblGrid>
              <a:tr h="1801813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СОСТАВЛЕНИЕ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ПРОЕКТА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по составлению проекта  бюджета сельского поселения начинается за 6 месяцев до начала очередного финансового года.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начала составления проекта  бюджета сельского поселения принимается постановление администрации   о мерах по составлению проекта бюджета, в котором определяются ответственные исполнители, порядок и сроки работы над документами и материалами, необходимыми для составления проекта  бюджета.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РАССМОТРЕНИЕ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ПРОЕКТА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Пакет документов по проекту  бюджета сельского поселения не позднее 15 ноября   передается  в Совет сельского поселения , далее направляется в комиссию по бюджету для подготовки заключения о соответствии состава документов и материалов, по проекту  бюджета  проводятся публичные слушания.  Для этого проект бюджета  размещается в сети интернет на сайте администрации  сельского поселения. В  ноябре - декабре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т.г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проект бюджета будет  рассмотрен  депутатами на  заседаниях Совета сельского поселения.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УТВЕРЖДЕНИЕ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  бюджета    сельского поселения  утверждается  решением  Совета сельского поселения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Арслановский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 муниципального  района Кигинский район Республики Башкортостан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807" name="Shape"/>
          <p:cNvSpPr>
            <a:spLocks noChangeArrowheads="1"/>
          </p:cNvSpPr>
          <p:nvPr/>
        </p:nvSpPr>
        <p:spPr bwMode="auto">
          <a:xfrm>
            <a:off x="1979613" y="549275"/>
            <a:ext cx="53292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00"/>
              </a:lnSpc>
              <a:spcAft>
                <a:spcPts val="1500"/>
              </a:spcAft>
            </a:pPr>
            <a:r>
              <a:rPr lang="ru-RU" sz="2400" b="1"/>
              <a:t>КАКИЕ ЭТАПЫ ПРОХОДИТ ПРОЕКТ БЮДЖЕТА?</a:t>
            </a:r>
          </a:p>
        </p:txBody>
      </p:sp>
      <p:pic>
        <p:nvPicPr>
          <p:cNvPr id="33808" name="Picture 38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76475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39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661025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40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76700"/>
            <a:ext cx="774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"/>
          <p:cNvSpPr>
            <a:spLocks noChangeArrowheads="1"/>
          </p:cNvSpPr>
          <p:nvPr/>
        </p:nvSpPr>
        <p:spPr bwMode="auto">
          <a:xfrm>
            <a:off x="1457325" y="333375"/>
            <a:ext cx="6223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38"/>
              </a:lnSpc>
            </a:pPr>
            <a:r>
              <a:rPr lang="ru-RU" sz="2400" b="1" dirty="0"/>
              <a:t>ОСНОВНЫЕ ХАРАКТЕРИСТИКИ БЮДЖЕТА </a:t>
            </a:r>
            <a:r>
              <a:rPr lang="ru-RU" sz="2400" b="1" dirty="0" smtClean="0"/>
              <a:t>СЕЛЬСКОГО ПОСЕЛЕНИЯ НА 2021 </a:t>
            </a:r>
            <a:r>
              <a:rPr lang="ru-RU" sz="2400" b="1" dirty="0"/>
              <a:t>- </a:t>
            </a:r>
            <a:r>
              <a:rPr lang="ru-RU" sz="2400" b="1" dirty="0" smtClean="0"/>
              <a:t>2023 </a:t>
            </a:r>
            <a:r>
              <a:rPr lang="ru-RU" sz="2400" b="1" dirty="0"/>
              <a:t>ГОДЫ</a:t>
            </a:r>
          </a:p>
        </p:txBody>
      </p:sp>
      <p:sp>
        <p:nvSpPr>
          <p:cNvPr id="35842" name="Shape"/>
          <p:cNvSpPr>
            <a:spLocks noChangeArrowheads="1"/>
          </p:cNvSpPr>
          <p:nvPr/>
        </p:nvSpPr>
        <p:spPr bwMode="auto">
          <a:xfrm>
            <a:off x="7643813" y="2152650"/>
            <a:ext cx="1128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Aft>
                <a:spcPts val="425"/>
              </a:spcAft>
            </a:pPr>
            <a:r>
              <a:rPr lang="ru-RU" sz="1700">
                <a:latin typeface="Times New Roman" pitchFamily="18" charset="0"/>
              </a:rPr>
              <a:t>(</a:t>
            </a:r>
            <a:r>
              <a:rPr lang="ru-RU" sz="1700"/>
              <a:t>тыс</a:t>
            </a:r>
            <a:r>
              <a:rPr lang="ru-RU" sz="1700">
                <a:latin typeface="Times New Roman" pitchFamily="18" charset="0"/>
              </a:rPr>
              <a:t>. руб.)</a:t>
            </a:r>
          </a:p>
        </p:txBody>
      </p:sp>
      <p:graphicFrame>
        <p:nvGraphicFramePr>
          <p:cNvPr id="3690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27866"/>
              </p:ext>
            </p:extLst>
          </p:nvPr>
        </p:nvGraphicFramePr>
        <p:xfrm>
          <a:off x="1835696" y="1914221"/>
          <a:ext cx="7064375" cy="4666067"/>
        </p:xfrm>
        <a:graphic>
          <a:graphicData uri="http://schemas.openxmlformats.org/drawingml/2006/table">
            <a:tbl>
              <a:tblPr/>
              <a:tblGrid>
                <a:gridCol w="2035175"/>
                <a:gridCol w="1544187"/>
                <a:gridCol w="1728192"/>
                <a:gridCol w="1756821"/>
              </a:tblGrid>
              <a:tr h="98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тыс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руб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год</a:t>
                      </a:r>
                    </a:p>
                    <a:p>
                      <a:pPr marL="279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тыс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руб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25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тыс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руб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80304">
                <a:tc gridSpan="4">
                  <a:txBody>
                    <a:bodyPr/>
                    <a:lstStyle/>
                    <a:p>
                      <a:pPr marL="419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(прогноз)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3487,8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2992,3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2780,9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3487,8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2992,3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2780,9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5875" name="Picture 122" descr="Безимени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502025"/>
            <a:ext cx="1403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"/>
          <p:cNvSpPr>
            <a:spLocks noChangeArrowheads="1"/>
          </p:cNvSpPr>
          <p:nvPr/>
        </p:nvSpPr>
        <p:spPr bwMode="auto">
          <a:xfrm>
            <a:off x="1403350" y="619125"/>
            <a:ext cx="62642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38"/>
              </a:lnSpc>
              <a:spcAft>
                <a:spcPts val="2313"/>
              </a:spcAft>
            </a:pPr>
            <a:r>
              <a:rPr lang="ru-RU" sz="3200" b="1">
                <a:latin typeface="Times New Roman" pitchFamily="18" charset="0"/>
              </a:rPr>
              <a:t>ДИНАМИКА ДОХОДОВ</a:t>
            </a:r>
            <a:endParaRPr lang="ru-RU" sz="3200" b="1"/>
          </a:p>
        </p:txBody>
      </p:sp>
      <p:sp>
        <p:nvSpPr>
          <p:cNvPr id="36867" name="Rectangle 92"/>
          <p:cNvSpPr>
            <a:spLocks noChangeArrowheads="1"/>
          </p:cNvSpPr>
          <p:nvPr/>
        </p:nvSpPr>
        <p:spPr bwMode="auto">
          <a:xfrm>
            <a:off x="684213" y="1426954"/>
            <a:ext cx="359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Собственные </a:t>
            </a:r>
            <a:r>
              <a:rPr lang="ru-RU" sz="1600" b="1" dirty="0" smtClean="0">
                <a:solidFill>
                  <a:srgbClr val="000099"/>
                </a:solidFill>
              </a:rPr>
              <a:t>доходы (тыс. </a:t>
            </a:r>
            <a:r>
              <a:rPr lang="ru-RU" sz="1600" b="1" dirty="0" err="1" smtClean="0">
                <a:solidFill>
                  <a:srgbClr val="000099"/>
                </a:solidFill>
              </a:rPr>
              <a:t>руб</a:t>
            </a:r>
            <a:r>
              <a:rPr lang="ru-RU" sz="1600" b="1" dirty="0" smtClean="0">
                <a:solidFill>
                  <a:srgbClr val="000099"/>
                </a:solidFill>
              </a:rPr>
              <a:t>)</a:t>
            </a:r>
            <a:r>
              <a:rPr lang="ru-RU" sz="1600" dirty="0" smtClean="0"/>
              <a:t>                       </a:t>
            </a:r>
            <a:endParaRPr lang="ru-RU" sz="1600" dirty="0"/>
          </a:p>
        </p:txBody>
      </p:sp>
      <p:sp>
        <p:nvSpPr>
          <p:cNvPr id="36868" name="Rectangle 93"/>
          <p:cNvSpPr>
            <a:spLocks noChangeArrowheads="1"/>
          </p:cNvSpPr>
          <p:nvPr/>
        </p:nvSpPr>
        <p:spPr bwMode="auto">
          <a:xfrm>
            <a:off x="4643438" y="1426955"/>
            <a:ext cx="4380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Структура налоговых </a:t>
            </a:r>
            <a:r>
              <a:rPr lang="ru-RU" sz="1600" b="1" dirty="0" smtClean="0">
                <a:solidFill>
                  <a:srgbClr val="000099"/>
                </a:solidFill>
              </a:rPr>
              <a:t>доходов (</a:t>
            </a:r>
            <a:r>
              <a:rPr lang="ru-RU" sz="1600" b="1" dirty="0" err="1" smtClean="0">
                <a:solidFill>
                  <a:srgbClr val="000099"/>
                </a:solidFill>
              </a:rPr>
              <a:t>тыс.руб</a:t>
            </a:r>
            <a:r>
              <a:rPr lang="ru-RU" sz="1600" b="1" dirty="0" smtClean="0">
                <a:solidFill>
                  <a:srgbClr val="000099"/>
                </a:solidFill>
              </a:rPr>
              <a:t>)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30359"/>
              </p:ext>
            </p:extLst>
          </p:nvPr>
        </p:nvGraphicFramePr>
        <p:xfrm>
          <a:off x="250825" y="2349500"/>
          <a:ext cx="3673475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354761"/>
              </p:ext>
            </p:extLst>
          </p:nvPr>
        </p:nvGraphicFramePr>
        <p:xfrm>
          <a:off x="3924300" y="1779588"/>
          <a:ext cx="5087938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"/>
          <p:cNvSpPr>
            <a:spLocks noChangeArrowheads="1"/>
          </p:cNvSpPr>
          <p:nvPr/>
        </p:nvSpPr>
        <p:spPr bwMode="auto">
          <a:xfrm>
            <a:off x="268288" y="515938"/>
            <a:ext cx="8667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 dirty="0"/>
              <a:t>СТРУКТУРА ДОХОДОВ БЮДЖЕТА </a:t>
            </a:r>
            <a:r>
              <a:rPr lang="ru-RU" sz="2400" b="1" dirty="0" smtClean="0"/>
              <a:t>СЕЛЬСКОГО ПОСЕЛЕНИЯ В 2021-2023</a:t>
            </a:r>
            <a:r>
              <a:rPr lang="en-US" sz="2400" b="1" dirty="0" smtClean="0"/>
              <a:t>1</a:t>
            </a:r>
            <a:r>
              <a:rPr lang="ru-RU" sz="2400" b="1" dirty="0" smtClean="0"/>
              <a:t> ГОДАХ</a:t>
            </a:r>
            <a:endParaRPr lang="ru-RU" sz="2400" b="1" dirty="0"/>
          </a:p>
        </p:txBody>
      </p:sp>
      <p:sp>
        <p:nvSpPr>
          <p:cNvPr id="38914" name="Shape"/>
          <p:cNvSpPr>
            <a:spLocks noChangeArrowheads="1"/>
          </p:cNvSpPr>
          <p:nvPr/>
        </p:nvSpPr>
        <p:spPr bwMode="auto">
          <a:xfrm>
            <a:off x="3276600" y="1438275"/>
            <a:ext cx="2590800" cy="5508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marL="266700"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</p:txBody>
      </p:sp>
      <p:sp>
        <p:nvSpPr>
          <p:cNvPr id="38915" name="Shape"/>
          <p:cNvSpPr>
            <a:spLocks noChangeArrowheads="1"/>
          </p:cNvSpPr>
          <p:nvPr/>
        </p:nvSpPr>
        <p:spPr bwMode="auto">
          <a:xfrm>
            <a:off x="6227763" y="1438275"/>
            <a:ext cx="2447925" cy="512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spcAft>
                <a:spcPts val="625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8916" name="Shape"/>
          <p:cNvSpPr>
            <a:spLocks noChangeArrowheads="1"/>
          </p:cNvSpPr>
          <p:nvPr/>
        </p:nvSpPr>
        <p:spPr bwMode="auto">
          <a:xfrm>
            <a:off x="395288" y="1438275"/>
            <a:ext cx="2520950" cy="5508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ru-RU" sz="9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Налоговые доходы</a:t>
            </a:r>
          </a:p>
        </p:txBody>
      </p:sp>
      <p:sp>
        <p:nvSpPr>
          <p:cNvPr id="38917" name="Shape"/>
          <p:cNvSpPr>
            <a:spLocks noChangeArrowheads="1"/>
          </p:cNvSpPr>
          <p:nvPr/>
        </p:nvSpPr>
        <p:spPr bwMode="auto">
          <a:xfrm>
            <a:off x="395288" y="2063750"/>
            <a:ext cx="2557462" cy="27336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50"/>
              </a:lnSpc>
              <a:defRPr/>
            </a:pPr>
            <a:r>
              <a:rPr lang="ru-RU" sz="1400" b="1" dirty="0">
                <a:latin typeface="Times New Roman" pitchFamily="18" charset="0"/>
                <a:cs typeface="Arial" pitchFamily="34" charset="0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</a:p>
        </p:txBody>
      </p:sp>
      <p:sp>
        <p:nvSpPr>
          <p:cNvPr id="38918" name="Shape"/>
          <p:cNvSpPr>
            <a:spLocks noChangeArrowheads="1"/>
          </p:cNvSpPr>
          <p:nvPr/>
        </p:nvSpPr>
        <p:spPr bwMode="auto">
          <a:xfrm>
            <a:off x="3276600" y="2057400"/>
            <a:ext cx="2578100" cy="2740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75"/>
              </a:lnSpc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Поступающие в бюджет платежи за оказание муниципальных услуг,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919" name="Shape"/>
          <p:cNvSpPr>
            <a:spLocks noChangeArrowheads="1"/>
          </p:cNvSpPr>
          <p:nvPr/>
        </p:nvSpPr>
        <p:spPr bwMode="auto">
          <a:xfrm>
            <a:off x="6227763" y="2057400"/>
            <a:ext cx="2452687" cy="2740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75"/>
              </a:lnSpc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Дотации, субсидии, субвенции, иные межбюджетные трансферты из других уровней бюджетов, а также безвозмездные поступления от физических и юридических лиц, в том числе добровольные пожертвования. </a:t>
            </a:r>
          </a:p>
        </p:txBody>
      </p:sp>
      <p:sp>
        <p:nvSpPr>
          <p:cNvPr id="37896" name="Rectangle 48"/>
          <p:cNvSpPr>
            <a:spLocks noChangeArrowheads="1"/>
          </p:cNvSpPr>
          <p:nvPr/>
        </p:nvSpPr>
        <p:spPr bwMode="auto">
          <a:xfrm>
            <a:off x="3922412" y="4867553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20</a:t>
            </a:r>
            <a:r>
              <a:rPr lang="en-US" b="1" dirty="0" smtClean="0"/>
              <a:t>2</a:t>
            </a:r>
            <a:r>
              <a:rPr lang="ru-RU" b="1" dirty="0" smtClean="0"/>
              <a:t>2 год</a:t>
            </a:r>
            <a:endParaRPr lang="ru-RU" b="1" dirty="0"/>
          </a:p>
        </p:txBody>
      </p:sp>
      <p:sp>
        <p:nvSpPr>
          <p:cNvPr id="37897" name="Rectangle 49"/>
          <p:cNvSpPr>
            <a:spLocks noChangeArrowheads="1"/>
          </p:cNvSpPr>
          <p:nvPr/>
        </p:nvSpPr>
        <p:spPr bwMode="auto">
          <a:xfrm>
            <a:off x="1146185" y="4867553"/>
            <a:ext cx="1074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2021год</a:t>
            </a:r>
            <a:endParaRPr lang="ru-RU" b="1" dirty="0"/>
          </a:p>
        </p:txBody>
      </p:sp>
      <p:sp>
        <p:nvSpPr>
          <p:cNvPr id="37898" name="Rectangle 50"/>
          <p:cNvSpPr>
            <a:spLocks noChangeArrowheads="1"/>
          </p:cNvSpPr>
          <p:nvPr/>
        </p:nvSpPr>
        <p:spPr bwMode="auto">
          <a:xfrm>
            <a:off x="6877050" y="4867553"/>
            <a:ext cx="113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2023год</a:t>
            </a:r>
            <a:endParaRPr lang="ru-RU" b="1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60726"/>
              </p:ext>
            </p:extLst>
          </p:nvPr>
        </p:nvGraphicFramePr>
        <p:xfrm>
          <a:off x="171450" y="5127625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892376"/>
              </p:ext>
            </p:extLst>
          </p:nvPr>
        </p:nvGraphicFramePr>
        <p:xfrm>
          <a:off x="3081338" y="5216525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03376"/>
              </p:ext>
            </p:extLst>
          </p:nvPr>
        </p:nvGraphicFramePr>
        <p:xfrm>
          <a:off x="5992813" y="5208588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Пик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1004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Пиксел</vt:lpstr>
      <vt:lpstr>Край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282</cp:revision>
  <dcterms:modified xsi:type="dcterms:W3CDTF">2020-11-27T06:38:13Z</dcterms:modified>
</cp:coreProperties>
</file>